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27"/>
  </p:notesMasterIdLst>
  <p:sldIdLst>
    <p:sldId id="256" r:id="rId4"/>
    <p:sldId id="257" r:id="rId5"/>
    <p:sldId id="284" r:id="rId6"/>
    <p:sldId id="285" r:id="rId7"/>
    <p:sldId id="265" r:id="rId8"/>
    <p:sldId id="261" r:id="rId9"/>
    <p:sldId id="266" r:id="rId10"/>
    <p:sldId id="274" r:id="rId11"/>
    <p:sldId id="262" r:id="rId12"/>
    <p:sldId id="273" r:id="rId13"/>
    <p:sldId id="271" r:id="rId14"/>
    <p:sldId id="263" r:id="rId15"/>
    <p:sldId id="269" r:id="rId16"/>
    <p:sldId id="270" r:id="rId17"/>
    <p:sldId id="258" r:id="rId18"/>
    <p:sldId id="264" r:id="rId19"/>
    <p:sldId id="286" r:id="rId20"/>
    <p:sldId id="272" r:id="rId21"/>
    <p:sldId id="280" r:id="rId22"/>
    <p:sldId id="281" r:id="rId23"/>
    <p:sldId id="287" r:id="rId24"/>
    <p:sldId id="282" r:id="rId25"/>
    <p:sldId id="283" r:id="rId26"/>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923"/>
    <a:srgbClr val="717074"/>
    <a:srgbClr val="FF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80" d="100"/>
          <a:sy n="80" d="100"/>
        </p:scale>
        <p:origin x="-1074"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C5AB6-D900-406F-9FDC-3B2A95E44180}" type="datetimeFigureOut">
              <a:rPr lang="en-US" smtClean="0"/>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E43A2-271C-43EE-8D30-BC43A1C5C5B6}" type="slidenum">
              <a:rPr lang="en-US" smtClean="0"/>
              <a:t>‹#›</a:t>
            </a:fld>
            <a:endParaRPr lang="en-US"/>
          </a:p>
        </p:txBody>
      </p:sp>
    </p:spTree>
    <p:extLst>
      <p:ext uri="{BB962C8B-B14F-4D97-AF65-F5344CB8AC3E}">
        <p14:creationId xmlns:p14="http://schemas.microsoft.com/office/powerpoint/2010/main" val="293909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http://choices.edu/resources/tools.php</a:t>
            </a:r>
            <a:endParaRPr lang="en-US" dirty="0"/>
          </a:p>
        </p:txBody>
      </p:sp>
      <p:sp>
        <p:nvSpPr>
          <p:cNvPr id="4" name="Slide Number Placeholder 3"/>
          <p:cNvSpPr>
            <a:spLocks noGrp="1"/>
          </p:cNvSpPr>
          <p:nvPr>
            <p:ph type="sldNum" sz="quarter" idx="10"/>
          </p:nvPr>
        </p:nvSpPr>
        <p:spPr/>
        <p:txBody>
          <a:bodyPr/>
          <a:lstStyle/>
          <a:p>
            <a:fld id="{757E43A2-271C-43EE-8D30-BC43A1C5C5B6}" type="slidenum">
              <a:rPr lang="en-US" smtClean="0"/>
              <a:t>13</a:t>
            </a:fld>
            <a:endParaRPr lang="en-US"/>
          </a:p>
        </p:txBody>
      </p:sp>
    </p:spTree>
    <p:extLst>
      <p:ext uri="{BB962C8B-B14F-4D97-AF65-F5344CB8AC3E}">
        <p14:creationId xmlns:p14="http://schemas.microsoft.com/office/powerpoint/2010/main" val="332589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ourier New" pitchFamily="49" charset="0"/>
                <a:cs typeface="Courier New" pitchFamily="49"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ourier New" pitchFamily="49" charset="0"/>
                <a:cs typeface="Courier New" pitchFamily="49"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67C0C1-28AF-4A4E-9CA4-463CEE2536B3}" type="slidenum">
              <a:rPr lang="en-US"/>
              <a:pPr/>
              <a:t>‹#›</a:t>
            </a:fld>
            <a:endParaRPr lang="en-US"/>
          </a:p>
        </p:txBody>
      </p:sp>
    </p:spTree>
    <p:extLst>
      <p:ext uri="{BB962C8B-B14F-4D97-AF65-F5344CB8AC3E}">
        <p14:creationId xmlns:p14="http://schemas.microsoft.com/office/powerpoint/2010/main" val="313343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145DA2-1FEA-4B8C-B33B-C3AA7D5A0904}" type="slidenum">
              <a:rPr lang="en-US"/>
              <a:pPr/>
              <a:t>‹#›</a:t>
            </a:fld>
            <a:endParaRPr lang="en-US"/>
          </a:p>
        </p:txBody>
      </p:sp>
    </p:spTree>
    <p:extLst>
      <p:ext uri="{BB962C8B-B14F-4D97-AF65-F5344CB8AC3E}">
        <p14:creationId xmlns:p14="http://schemas.microsoft.com/office/powerpoint/2010/main" val="10866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2553BC-C7B7-4343-AC30-A15CE3092285}" type="slidenum">
              <a:rPr lang="en-US"/>
              <a:pPr/>
              <a:t>‹#›</a:t>
            </a:fld>
            <a:endParaRPr lang="en-US"/>
          </a:p>
        </p:txBody>
      </p:sp>
    </p:spTree>
    <p:extLst>
      <p:ext uri="{BB962C8B-B14F-4D97-AF65-F5344CB8AC3E}">
        <p14:creationId xmlns:p14="http://schemas.microsoft.com/office/powerpoint/2010/main" val="86665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DF75AB-D59B-4515-8658-52046F173CEF}" type="slidenum">
              <a:rPr lang="en-US"/>
              <a:pPr/>
              <a:t>‹#›</a:t>
            </a:fld>
            <a:endParaRPr lang="en-US"/>
          </a:p>
        </p:txBody>
      </p:sp>
    </p:spTree>
    <p:extLst>
      <p:ext uri="{BB962C8B-B14F-4D97-AF65-F5344CB8AC3E}">
        <p14:creationId xmlns:p14="http://schemas.microsoft.com/office/powerpoint/2010/main" val="197317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ECCEE3-CAF2-4444-944F-B92FFF9B6391}" type="slidenum">
              <a:rPr lang="en-US"/>
              <a:pPr/>
              <a:t>‹#›</a:t>
            </a:fld>
            <a:endParaRPr lang="en-US"/>
          </a:p>
        </p:txBody>
      </p:sp>
    </p:spTree>
    <p:extLst>
      <p:ext uri="{BB962C8B-B14F-4D97-AF65-F5344CB8AC3E}">
        <p14:creationId xmlns:p14="http://schemas.microsoft.com/office/powerpoint/2010/main" val="105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CEFA81-213B-4648-9E26-116F22B6725B}" type="slidenum">
              <a:rPr lang="en-US"/>
              <a:pPr/>
              <a:t>‹#›</a:t>
            </a:fld>
            <a:endParaRPr lang="en-US"/>
          </a:p>
        </p:txBody>
      </p:sp>
    </p:spTree>
    <p:extLst>
      <p:ext uri="{BB962C8B-B14F-4D97-AF65-F5344CB8AC3E}">
        <p14:creationId xmlns:p14="http://schemas.microsoft.com/office/powerpoint/2010/main" val="1321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0D0E43-1E07-427D-992A-30F7A3195F74}" type="slidenum">
              <a:rPr lang="en-US"/>
              <a:pPr/>
              <a:t>‹#›</a:t>
            </a:fld>
            <a:endParaRPr lang="en-US"/>
          </a:p>
        </p:txBody>
      </p:sp>
    </p:spTree>
    <p:extLst>
      <p:ext uri="{BB962C8B-B14F-4D97-AF65-F5344CB8AC3E}">
        <p14:creationId xmlns:p14="http://schemas.microsoft.com/office/powerpoint/2010/main" val="163847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03038A-A76F-4A73-BBF5-F517D6D3122C}" type="slidenum">
              <a:rPr lang="en-US"/>
              <a:pPr/>
              <a:t>‹#›</a:t>
            </a:fld>
            <a:endParaRPr lang="en-US"/>
          </a:p>
        </p:txBody>
      </p:sp>
    </p:spTree>
    <p:extLst>
      <p:ext uri="{BB962C8B-B14F-4D97-AF65-F5344CB8AC3E}">
        <p14:creationId xmlns:p14="http://schemas.microsoft.com/office/powerpoint/2010/main" val="322704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7CA098-4390-441B-B643-28CD35E6715D}" type="slidenum">
              <a:rPr lang="en-US"/>
              <a:pPr/>
              <a:t>‹#›</a:t>
            </a:fld>
            <a:endParaRPr lang="en-US"/>
          </a:p>
        </p:txBody>
      </p:sp>
    </p:spTree>
    <p:extLst>
      <p:ext uri="{BB962C8B-B14F-4D97-AF65-F5344CB8AC3E}">
        <p14:creationId xmlns:p14="http://schemas.microsoft.com/office/powerpoint/2010/main" val="16037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4DDB02-E129-4FC4-8929-F76596217901}" type="slidenum">
              <a:rPr lang="en-US"/>
              <a:pPr/>
              <a:t>‹#›</a:t>
            </a:fld>
            <a:endParaRPr lang="en-US"/>
          </a:p>
        </p:txBody>
      </p:sp>
    </p:spTree>
    <p:extLst>
      <p:ext uri="{BB962C8B-B14F-4D97-AF65-F5344CB8AC3E}">
        <p14:creationId xmlns:p14="http://schemas.microsoft.com/office/powerpoint/2010/main" val="253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FCD18E-036C-4CA2-BC3F-F2C262C540B8}" type="slidenum">
              <a:rPr lang="en-US"/>
              <a:pPr/>
              <a:t>‹#›</a:t>
            </a:fld>
            <a:endParaRPr lang="en-US"/>
          </a:p>
        </p:txBody>
      </p:sp>
    </p:spTree>
    <p:extLst>
      <p:ext uri="{BB962C8B-B14F-4D97-AF65-F5344CB8AC3E}">
        <p14:creationId xmlns:p14="http://schemas.microsoft.com/office/powerpoint/2010/main" val="157194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10A86A1-4279-4C99-95D1-004386ADCD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Courier New" pitchFamily="49" charset="0"/>
          <a:ea typeface="+mj-ea"/>
          <a:cs typeface="Courier New" pitchFamily="49" charset="0"/>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fontAlgn="base">
        <a:spcBef>
          <a:spcPct val="20000"/>
        </a:spcBef>
        <a:spcAft>
          <a:spcPct val="0"/>
        </a:spcAft>
        <a:buChar char="•"/>
        <a:defRPr sz="3200">
          <a:solidFill>
            <a:schemeClr val="tx1"/>
          </a:solidFill>
          <a:latin typeface="Courier New" pitchFamily="49" charset="0"/>
          <a:ea typeface="+mn-ea"/>
          <a:cs typeface="Courier New" pitchFamily="49" charset="0"/>
        </a:defRPr>
      </a:lvl1pPr>
      <a:lvl2pPr marL="742950" indent="-285750" algn="l" rtl="0" fontAlgn="base">
        <a:spcBef>
          <a:spcPct val="20000"/>
        </a:spcBef>
        <a:spcAft>
          <a:spcPct val="0"/>
        </a:spcAft>
        <a:buChar char="–"/>
        <a:defRPr sz="2800">
          <a:solidFill>
            <a:schemeClr val="tx1"/>
          </a:solidFill>
          <a:latin typeface="Courier New" pitchFamily="49" charset="0"/>
          <a:ea typeface="+mn-ea"/>
          <a:cs typeface="Courier New" pitchFamily="49" charset="0"/>
        </a:defRPr>
      </a:lvl2pPr>
      <a:lvl3pPr marL="1143000" indent="-228600" algn="l" rtl="0" fontAlgn="base">
        <a:spcBef>
          <a:spcPct val="20000"/>
        </a:spcBef>
        <a:spcAft>
          <a:spcPct val="0"/>
        </a:spcAft>
        <a:buChar char="•"/>
        <a:defRPr sz="2400">
          <a:solidFill>
            <a:schemeClr val="tx1"/>
          </a:solidFill>
          <a:latin typeface="Courier New" pitchFamily="49" charset="0"/>
          <a:ea typeface="+mn-ea"/>
          <a:cs typeface="Courier New" pitchFamily="49" charset="0"/>
        </a:defRPr>
      </a:lvl3pPr>
      <a:lvl4pPr marL="1600200" indent="-228600" algn="l" rtl="0" fontAlgn="base">
        <a:spcBef>
          <a:spcPct val="20000"/>
        </a:spcBef>
        <a:spcAft>
          <a:spcPct val="0"/>
        </a:spcAft>
        <a:buChar char="–"/>
        <a:defRPr sz="2000">
          <a:solidFill>
            <a:schemeClr val="tx1"/>
          </a:solidFill>
          <a:latin typeface="Courier New" pitchFamily="49" charset="0"/>
          <a:ea typeface="+mn-ea"/>
          <a:cs typeface="Courier New" pitchFamily="49" charset="0"/>
        </a:defRPr>
      </a:lvl4pPr>
      <a:lvl5pPr marL="2057400" indent="-228600" algn="l" rtl="0" fontAlgn="base">
        <a:spcBef>
          <a:spcPct val="20000"/>
        </a:spcBef>
        <a:spcAft>
          <a:spcPct val="0"/>
        </a:spcAft>
        <a:buChar char="»"/>
        <a:defRPr sz="2000">
          <a:solidFill>
            <a:schemeClr val="tx1"/>
          </a:solidFill>
          <a:latin typeface="Courier New" pitchFamily="49" charset="0"/>
          <a:ea typeface="+mn-ea"/>
          <a:cs typeface="Courier New" pitchFamily="49"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halfbakedsoftware.com/quandary_tutorials_examples.php" TargetMode="External"/><Relationship Id="rId4" Type="http://schemas.openxmlformats.org/officeDocument/2006/relationships/hyperlink" Target="http://www.halfbakedsoftware.com/quandary.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hoices.edu/" TargetMode="External"/><Relationship Id="rId5" Type="http://schemas.openxmlformats.org/officeDocument/2006/relationships/image" Target="../media/image10.tmp"/><Relationship Id="rId4" Type="http://schemas.openxmlformats.org/officeDocument/2006/relationships/hyperlink" Target="Teaching%20Tools%20%20%20Choices%20Program.mp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pB3xb1_gp4Y"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www.youtube.com/watch?v=j9y34M3lb0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tmp"/></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www.timetoast.com/flash/TimelineViewer.swf?passedTimelines=99745" TargetMode="External"/><Relationship Id="rId6" Type="http://schemas.openxmlformats.org/officeDocument/2006/relationships/hyperlink" Target="http://www.timetoast.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Edgy_Smudge_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762000" y="971550"/>
            <a:ext cx="7772400" cy="1143000"/>
          </a:xfrm>
        </p:spPr>
        <p:txBody>
          <a:bodyPr/>
          <a:lstStyle/>
          <a:p>
            <a:r>
              <a:rPr lang="en-US" sz="4000" b="1" dirty="0" smtClean="0">
                <a:solidFill>
                  <a:schemeClr val="bg1"/>
                </a:solidFill>
                <a:latin typeface="Courier New" pitchFamily="49" charset="0"/>
                <a:cs typeface="Courier New" pitchFamily="49" charset="0"/>
              </a:rPr>
              <a:t>History as Inquiry</a:t>
            </a:r>
            <a:endParaRPr lang="en-US" dirty="0">
              <a:latin typeface="Courier New" pitchFamily="49" charset="0"/>
              <a:cs typeface="Courier New" pitchFamily="49" charset="0"/>
            </a:endParaRPr>
          </a:p>
        </p:txBody>
      </p:sp>
      <p:sp>
        <p:nvSpPr>
          <p:cNvPr id="2051" name="Rectangle 3"/>
          <p:cNvSpPr>
            <a:spLocks noGrp="1" noChangeArrowheads="1"/>
          </p:cNvSpPr>
          <p:nvPr>
            <p:ph type="subTitle" idx="1"/>
          </p:nvPr>
        </p:nvSpPr>
        <p:spPr>
          <a:xfrm>
            <a:off x="1371600" y="5772229"/>
            <a:ext cx="6775450" cy="533400"/>
          </a:xfrm>
        </p:spPr>
        <p:txBody>
          <a:bodyPr/>
          <a:lstStyle/>
          <a:p>
            <a:r>
              <a:rPr lang="en-US" sz="2800" b="1" dirty="0" smtClean="0">
                <a:solidFill>
                  <a:srgbClr val="FF3E00"/>
                </a:solidFill>
                <a:latin typeface="Courier New" pitchFamily="49" charset="0"/>
                <a:cs typeface="Courier New" pitchFamily="49" charset="0"/>
              </a:rPr>
              <a:t>13 March 2013</a:t>
            </a:r>
            <a:endParaRPr lang="en-US" sz="2800" dirty="0">
              <a:solidFill>
                <a:srgbClr val="FF3E00"/>
              </a:solidFill>
              <a:latin typeface="Courier New" pitchFamily="49" charset="0"/>
              <a:cs typeface="Courier New" pitchFamily="49" charset="0"/>
            </a:endParaRPr>
          </a:p>
        </p:txBody>
      </p:sp>
      <p:sp>
        <p:nvSpPr>
          <p:cNvPr id="2054" name="Text Box 6"/>
          <p:cNvSpPr txBox="1">
            <a:spLocks noChangeArrowheads="1"/>
          </p:cNvSpPr>
          <p:nvPr/>
        </p:nvSpPr>
        <p:spPr bwMode="auto">
          <a:xfrm>
            <a:off x="1371600" y="2514600"/>
            <a:ext cx="6781800" cy="309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15000"/>
              </a:lnSpc>
              <a:spcBef>
                <a:spcPct val="50000"/>
              </a:spcBef>
            </a:pPr>
            <a:r>
              <a:rPr lang="en-US" sz="3200" b="1" dirty="0" smtClean="0">
                <a:solidFill>
                  <a:schemeClr val="bg1"/>
                </a:solidFill>
                <a:latin typeface="Courier New" pitchFamily="49" charset="0"/>
                <a:cs typeface="Courier New" pitchFamily="49" charset="0"/>
              </a:rPr>
              <a:t>Causation/Chronology</a:t>
            </a:r>
          </a:p>
          <a:p>
            <a:pPr>
              <a:lnSpc>
                <a:spcPct val="115000"/>
              </a:lnSpc>
              <a:spcBef>
                <a:spcPct val="50000"/>
              </a:spcBef>
            </a:pPr>
            <a:r>
              <a:rPr lang="en-US" sz="3200" b="1" dirty="0" smtClean="0">
                <a:solidFill>
                  <a:schemeClr val="bg1"/>
                </a:solidFill>
                <a:latin typeface="Courier New" pitchFamily="49" charset="0"/>
                <a:cs typeface="Courier New" pitchFamily="49" charset="0"/>
              </a:rPr>
              <a:t>Counterfactual History</a:t>
            </a:r>
          </a:p>
          <a:p>
            <a:pPr>
              <a:lnSpc>
                <a:spcPct val="115000"/>
              </a:lnSpc>
              <a:spcBef>
                <a:spcPct val="50000"/>
              </a:spcBef>
            </a:pPr>
            <a:r>
              <a:rPr lang="en-US" sz="3200" b="1" dirty="0" smtClean="0">
                <a:solidFill>
                  <a:schemeClr val="bg1"/>
                </a:solidFill>
                <a:latin typeface="Courier New" pitchFamily="49" charset="0"/>
                <a:cs typeface="Courier New" pitchFamily="49" charset="0"/>
              </a:rPr>
              <a:t>Historiography</a:t>
            </a:r>
          </a:p>
          <a:p>
            <a:pPr>
              <a:lnSpc>
                <a:spcPct val="115000"/>
              </a:lnSpc>
              <a:spcBef>
                <a:spcPct val="50000"/>
              </a:spcBef>
            </a:pPr>
            <a:endParaRPr lang="en-US" sz="3200" b="1" dirty="0">
              <a:solidFill>
                <a:srgbClr val="FF3E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ctrTitle"/>
          </p:nvPr>
        </p:nvSpPr>
        <p:spPr>
          <a:xfrm>
            <a:off x="381000" y="685800"/>
            <a:ext cx="5791200" cy="476250"/>
          </a:xfrm>
          <a:noFill/>
          <a:ln/>
        </p:spPr>
        <p:txBody>
          <a:bodyPr/>
          <a:lstStyle/>
          <a:p>
            <a:r>
              <a:rPr lang="en-US" sz="2400" b="1" dirty="0">
                <a:solidFill>
                  <a:srgbClr val="F04923"/>
                </a:solidFill>
              </a:rPr>
              <a:t>Alternative Courses of Action</a:t>
            </a:r>
            <a:endParaRPr lang="en-US" sz="2400" dirty="0">
              <a:solidFill>
                <a:srgbClr val="FF3E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3810000"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76999" y="1524000"/>
            <a:ext cx="2362201" cy="954107"/>
          </a:xfrm>
          <a:prstGeom prst="rect">
            <a:avLst/>
          </a:prstGeom>
        </p:spPr>
        <p:txBody>
          <a:bodyPr wrap="square">
            <a:spAutoFit/>
          </a:bodyPr>
          <a:lstStyle/>
          <a:p>
            <a:r>
              <a:rPr lang="en-US" sz="2800" b="1" dirty="0" smtClean="0">
                <a:solidFill>
                  <a:schemeClr val="bg1"/>
                </a:solidFill>
                <a:latin typeface="Courier New" pitchFamily="49" charset="0"/>
                <a:cs typeface="Courier New" pitchFamily="49" charset="0"/>
              </a:rPr>
              <a:t>Decision Tree</a:t>
            </a:r>
            <a:endParaRPr lang="en-US" sz="2800" b="1" dirty="0">
              <a:solidFill>
                <a:schemeClr val="bg1"/>
              </a:solidFill>
              <a:latin typeface="Courier New" pitchFamily="49" charset="0"/>
              <a:cs typeface="Courier New" pitchFamily="49" charset="0"/>
            </a:endParaRPr>
          </a:p>
        </p:txBody>
      </p:sp>
    </p:spTree>
    <p:extLst>
      <p:ext uri="{BB962C8B-B14F-4D97-AF65-F5344CB8AC3E}">
        <p14:creationId xmlns:p14="http://schemas.microsoft.com/office/powerpoint/2010/main" val="34406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Alternative Courses of Action</a:t>
            </a:r>
            <a:endParaRPr lang="en-US" sz="3600" dirty="0"/>
          </a:p>
        </p:txBody>
      </p:sp>
      <p:sp>
        <p:nvSpPr>
          <p:cNvPr id="4" name="Rectangle 3"/>
          <p:cNvSpPr/>
          <p:nvPr/>
        </p:nvSpPr>
        <p:spPr>
          <a:xfrm>
            <a:off x="648494" y="1522495"/>
            <a:ext cx="7848600" cy="646331"/>
          </a:xfrm>
          <a:prstGeom prst="rect">
            <a:avLst/>
          </a:prstGeom>
        </p:spPr>
        <p:txBody>
          <a:bodyPr wrap="square">
            <a:spAutoFit/>
          </a:bodyPr>
          <a:lstStyle/>
          <a:p>
            <a:pPr marL="285750" indent="-285750" algn="just">
              <a:buFont typeface="Arial" pitchFamily="34" charset="0"/>
              <a:buChar char="•"/>
            </a:pPr>
            <a:r>
              <a:rPr lang="en-US" sz="1800" b="1" dirty="0" smtClean="0">
                <a:latin typeface="Courier New" pitchFamily="49" charset="0"/>
                <a:cs typeface="Courier New" pitchFamily="49" charset="0"/>
              </a:rPr>
              <a:t>Foresight History - Decision-Making Analysis</a:t>
            </a:r>
          </a:p>
          <a:p>
            <a:pPr marL="742950" lvl="1" indent="-285750" algn="just">
              <a:buFont typeface="Arial" pitchFamily="34" charset="0"/>
              <a:buChar char="•"/>
            </a:pPr>
            <a:r>
              <a:rPr lang="en-US" sz="1800" b="1" dirty="0" smtClean="0">
                <a:latin typeface="Courier New" pitchFamily="49" charset="0"/>
                <a:cs typeface="Courier New" pitchFamily="49" charset="0"/>
              </a:rPr>
              <a:t>PAGE Analysis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74991"/>
            <a:ext cx="2514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780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Alternative Courses of Action</a:t>
            </a:r>
            <a:endParaRPr lang="en-US"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372" y="1524000"/>
            <a:ext cx="3333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2482334"/>
            <a:ext cx="7963694" cy="369332"/>
          </a:xfrm>
          <a:prstGeom prst="rect">
            <a:avLst/>
          </a:prstGeom>
          <a:noFill/>
        </p:spPr>
        <p:txBody>
          <a:bodyPr wrap="square" rtlCol="0">
            <a:spAutoFit/>
          </a:bodyPr>
          <a:lstStyle/>
          <a:p>
            <a:r>
              <a:rPr lang="en-US" sz="1800" dirty="0">
                <a:solidFill>
                  <a:schemeClr val="tx1">
                    <a:lumMod val="95000"/>
                    <a:lumOff val="5000"/>
                  </a:schemeClr>
                </a:solidFill>
                <a:latin typeface="Courier New" pitchFamily="49" charset="0"/>
                <a:cs typeface="Courier New" pitchFamily="49" charset="0"/>
                <a:hlinkClick r:id="rId4"/>
              </a:rPr>
              <a:t>http://</a:t>
            </a:r>
            <a:r>
              <a:rPr lang="en-US" sz="1800" dirty="0" smtClean="0">
                <a:solidFill>
                  <a:schemeClr val="tx1">
                    <a:lumMod val="95000"/>
                    <a:lumOff val="5000"/>
                  </a:schemeClr>
                </a:solidFill>
                <a:latin typeface="Courier New" pitchFamily="49" charset="0"/>
                <a:cs typeface="Courier New" pitchFamily="49" charset="0"/>
                <a:hlinkClick r:id="rId4"/>
              </a:rPr>
              <a:t>www.halfbakedsoftware.com/quandary.php</a:t>
            </a:r>
            <a:r>
              <a:rPr lang="en-US" sz="1800" dirty="0" smtClean="0">
                <a:solidFill>
                  <a:schemeClr val="tx1">
                    <a:lumMod val="95000"/>
                    <a:lumOff val="5000"/>
                  </a:schemeClr>
                </a:solidFill>
                <a:latin typeface="Courier New" pitchFamily="49" charset="0"/>
                <a:cs typeface="Courier New" pitchFamily="49" charset="0"/>
              </a:rPr>
              <a:t> </a:t>
            </a:r>
            <a:endParaRPr lang="en-US" sz="1800" dirty="0">
              <a:solidFill>
                <a:schemeClr val="tx1">
                  <a:lumMod val="95000"/>
                  <a:lumOff val="5000"/>
                </a:schemeClr>
              </a:solidFill>
              <a:latin typeface="Courier New" pitchFamily="49" charset="0"/>
              <a:cs typeface="Courier New" pitchFamily="49" charset="0"/>
            </a:endParaRPr>
          </a:p>
        </p:txBody>
      </p:sp>
      <p:sp>
        <p:nvSpPr>
          <p:cNvPr id="3" name="Rectangle 2"/>
          <p:cNvSpPr/>
          <p:nvPr/>
        </p:nvSpPr>
        <p:spPr>
          <a:xfrm>
            <a:off x="648494" y="3089870"/>
            <a:ext cx="7848600" cy="3139321"/>
          </a:xfrm>
          <a:prstGeom prst="rect">
            <a:avLst/>
          </a:prstGeom>
        </p:spPr>
        <p:txBody>
          <a:bodyPr wrap="square">
            <a:spAutoFit/>
          </a:bodyPr>
          <a:lstStyle/>
          <a:p>
            <a:pPr algn="just"/>
            <a:r>
              <a:rPr lang="en-US" sz="1800" b="1" dirty="0" smtClean="0">
                <a:latin typeface="Courier New" pitchFamily="49" charset="0"/>
                <a:cs typeface="Courier New" pitchFamily="49" charset="0"/>
              </a:rPr>
              <a:t>Quandary</a:t>
            </a:r>
            <a:r>
              <a:rPr lang="en-US" sz="1800" dirty="0" smtClean="0">
                <a:latin typeface="Courier New" pitchFamily="49" charset="0"/>
                <a:cs typeface="Courier New" pitchFamily="49" charset="0"/>
              </a:rPr>
              <a:t> </a:t>
            </a:r>
            <a:r>
              <a:rPr lang="en-US" sz="1800" dirty="0">
                <a:latin typeface="Courier New" pitchFamily="49" charset="0"/>
                <a:cs typeface="Courier New" pitchFamily="49" charset="0"/>
              </a:rPr>
              <a:t>is an application for creating Web-based Action Mazes. An Action Maze is a kind of interactive case-study; the user is presented with a situation, and a number of choices as to a course of action to deal with it. On choosing one of the options, the resulting situation is then presented, again with a set of options. Working through this branching tree is like negotiating a maze, hence the name "Action Maze</a:t>
            </a:r>
            <a:r>
              <a:rPr lang="en-US" sz="1800" dirty="0" smtClean="0">
                <a:latin typeface="Courier New" pitchFamily="49" charset="0"/>
                <a:cs typeface="Courier New" pitchFamily="49" charset="0"/>
              </a:rPr>
              <a:t>". Action </a:t>
            </a:r>
            <a:r>
              <a:rPr lang="en-US" sz="1800" dirty="0">
                <a:latin typeface="Courier New" pitchFamily="49" charset="0"/>
                <a:cs typeface="Courier New" pitchFamily="49" charset="0"/>
              </a:rPr>
              <a:t>mazes can be used for many purposes, including problem-solving, diagnosis, procedural training, and surveys/questionnaires. </a:t>
            </a:r>
            <a:r>
              <a:rPr lang="en-US" sz="1800" dirty="0" smtClean="0">
                <a:latin typeface="Courier New" pitchFamily="49" charset="0"/>
                <a:cs typeface="Courier New" pitchFamily="49" charset="0"/>
                <a:hlinkClick r:id="rId5"/>
              </a:rPr>
              <a:t>Example exercises</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1897342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Alternative Courses of Action</a:t>
            </a:r>
            <a:endParaRPr lang="en-US" sz="3600" dirty="0"/>
          </a:p>
        </p:txBody>
      </p:sp>
      <p:sp>
        <p:nvSpPr>
          <p:cNvPr id="3" name="Rectangle 2"/>
          <p:cNvSpPr/>
          <p:nvPr/>
        </p:nvSpPr>
        <p:spPr>
          <a:xfrm>
            <a:off x="648494" y="1522495"/>
            <a:ext cx="7848600" cy="369332"/>
          </a:xfrm>
          <a:prstGeom prst="rect">
            <a:avLst/>
          </a:prstGeom>
        </p:spPr>
        <p:txBody>
          <a:bodyPr wrap="square">
            <a:spAutoFit/>
          </a:bodyPr>
          <a:lstStyle/>
          <a:p>
            <a:pPr marL="285750" indent="-285750" algn="just">
              <a:buFont typeface="Arial" pitchFamily="34" charset="0"/>
              <a:buChar char="•"/>
            </a:pPr>
            <a:r>
              <a:rPr lang="en-US" sz="1800" b="1" dirty="0" smtClean="0">
                <a:latin typeface="Courier New" pitchFamily="49" charset="0"/>
                <a:cs typeface="Courier New" pitchFamily="49" charset="0"/>
              </a:rPr>
              <a:t>The Past as Contested – </a:t>
            </a:r>
            <a:r>
              <a:rPr lang="en-US" sz="1800" b="1" dirty="0" smtClean="0">
                <a:latin typeface="Courier New" pitchFamily="49" charset="0"/>
                <a:cs typeface="Courier New" pitchFamily="49" charset="0"/>
                <a:hlinkClick r:id="rId4" action="ppaction://hlinkfile"/>
              </a:rPr>
              <a:t>Choices Program</a:t>
            </a:r>
            <a:endParaRPr lang="en-US" sz="1800" dirty="0">
              <a:latin typeface="Courier New" pitchFamily="49" charset="0"/>
              <a:cs typeface="Courier New" pitchFamily="49" charset="0"/>
            </a:endParaRPr>
          </a:p>
        </p:txBody>
      </p:sp>
      <p:pic>
        <p:nvPicPr>
          <p:cNvPr id="4" name="Picture 3" descr="Teaching Tools | Choices Program - Windows Internet Explorer provided by Columbus City Schools"/>
          <p:cNvPicPr>
            <a:picLocks noChangeAspect="1"/>
          </p:cNvPicPr>
          <p:nvPr/>
        </p:nvPicPr>
        <p:blipFill rotWithShape="1">
          <a:blip r:embed="rId5">
            <a:extLst>
              <a:ext uri="{28A0092B-C50C-407E-A947-70E740481C1C}">
                <a14:useLocalDpi xmlns:a14="http://schemas.microsoft.com/office/drawing/2010/main" val="0"/>
              </a:ext>
            </a:extLst>
          </a:blip>
          <a:srcRect l="16673" t="18655" r="18006" b="69865"/>
          <a:stretch/>
        </p:blipFill>
        <p:spPr>
          <a:xfrm>
            <a:off x="802378" y="2591985"/>
            <a:ext cx="7540832" cy="803564"/>
          </a:xfrm>
          <a:prstGeom prst="rect">
            <a:avLst/>
          </a:prstGeom>
        </p:spPr>
      </p:pic>
      <p:sp>
        <p:nvSpPr>
          <p:cNvPr id="5" name="TextBox 4"/>
          <p:cNvSpPr txBox="1"/>
          <p:nvPr/>
        </p:nvSpPr>
        <p:spPr>
          <a:xfrm>
            <a:off x="1828800" y="3395549"/>
            <a:ext cx="5257800" cy="461665"/>
          </a:xfrm>
          <a:prstGeom prst="rect">
            <a:avLst/>
          </a:prstGeom>
          <a:noFill/>
        </p:spPr>
        <p:txBody>
          <a:bodyPr wrap="square" rtlCol="0">
            <a:spAutoFit/>
          </a:bodyPr>
          <a:lstStyle/>
          <a:p>
            <a:r>
              <a:rPr lang="en-US" b="1" dirty="0" smtClean="0">
                <a:latin typeface="Courier New" pitchFamily="49" charset="0"/>
                <a:cs typeface="Courier New" pitchFamily="49" charset="0"/>
                <a:hlinkClick r:id="rId6"/>
              </a:rPr>
              <a:t>www.choices.edu</a:t>
            </a:r>
            <a:r>
              <a:rPr lang="en-US" dirty="0" smtClean="0"/>
              <a:t> </a:t>
            </a:r>
            <a:endParaRPr lang="en-US" dirty="0"/>
          </a:p>
        </p:txBody>
      </p:sp>
    </p:spTree>
    <p:extLst>
      <p:ext uri="{BB962C8B-B14F-4D97-AF65-F5344CB8AC3E}">
        <p14:creationId xmlns:p14="http://schemas.microsoft.com/office/powerpoint/2010/main" val="2616739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Alternative Courses of Action</a:t>
            </a:r>
            <a:endParaRPr lang="en-US" sz="3600" dirty="0"/>
          </a:p>
        </p:txBody>
      </p:sp>
      <p:sp>
        <p:nvSpPr>
          <p:cNvPr id="3" name="Rectangle 2"/>
          <p:cNvSpPr/>
          <p:nvPr/>
        </p:nvSpPr>
        <p:spPr>
          <a:xfrm>
            <a:off x="648494" y="1522495"/>
            <a:ext cx="7848600" cy="4247317"/>
          </a:xfrm>
          <a:prstGeom prst="rect">
            <a:avLst/>
          </a:prstGeom>
        </p:spPr>
        <p:txBody>
          <a:bodyPr wrap="square">
            <a:spAutoFit/>
          </a:bodyPr>
          <a:lstStyle/>
          <a:p>
            <a:pPr marL="285750" indent="-285750" algn="just">
              <a:buFont typeface="Arial" pitchFamily="34" charset="0"/>
              <a:buChar char="•"/>
            </a:pPr>
            <a:r>
              <a:rPr lang="en-US" sz="1800" b="1" dirty="0" smtClean="0">
                <a:latin typeface="Courier New" pitchFamily="49" charset="0"/>
                <a:cs typeface="Courier New" pitchFamily="49" charset="0"/>
              </a:rPr>
              <a:t>Counterfactual History – “Using Counterfactual History to Enhance Students’ Historical Understanding”</a:t>
            </a:r>
          </a:p>
          <a:p>
            <a:pPr algn="just"/>
            <a:endParaRPr lang="en-US" sz="1800" b="1" dirty="0" smtClean="0">
              <a:latin typeface="Courier New" pitchFamily="49" charset="0"/>
              <a:cs typeface="Courier New" pitchFamily="49" charset="0"/>
            </a:endParaRPr>
          </a:p>
          <a:p>
            <a:pPr marL="742950" lvl="1" indent="-285750" algn="just">
              <a:buFont typeface="Arial" pitchFamily="34" charset="0"/>
              <a:buChar char="•"/>
            </a:pPr>
            <a:r>
              <a:rPr lang="en-US" sz="1800" b="1" dirty="0" smtClean="0">
                <a:latin typeface="Courier New" pitchFamily="49" charset="0"/>
                <a:cs typeface="Courier New" pitchFamily="49" charset="0"/>
              </a:rPr>
              <a:t>Why use counterfactual history?</a:t>
            </a:r>
          </a:p>
          <a:p>
            <a:pPr lvl="1" algn="just"/>
            <a:endParaRPr lang="en-US" sz="1800" b="1" dirty="0" smtClean="0">
              <a:latin typeface="Courier New" pitchFamily="49" charset="0"/>
              <a:cs typeface="Courier New" pitchFamily="49" charset="0"/>
            </a:endParaRPr>
          </a:p>
          <a:p>
            <a:pPr marL="742950" lvl="1" indent="-285750" algn="just">
              <a:buFont typeface="Arial" pitchFamily="34" charset="0"/>
              <a:buChar char="•"/>
            </a:pPr>
            <a:r>
              <a:rPr lang="en-US" sz="1800" b="1" dirty="0" smtClean="0">
                <a:latin typeface="Courier New" pitchFamily="49" charset="0"/>
                <a:cs typeface="Courier New" pitchFamily="49" charset="0"/>
              </a:rPr>
              <a:t>What are the strengths of weaknesses of current counterfactual sources for classroom use? </a:t>
            </a:r>
          </a:p>
          <a:p>
            <a:pPr lvl="1" algn="just"/>
            <a:endParaRPr lang="en-US" sz="1800" b="1" dirty="0" smtClean="0">
              <a:latin typeface="Courier New" pitchFamily="49" charset="0"/>
              <a:cs typeface="Courier New" pitchFamily="49" charset="0"/>
            </a:endParaRPr>
          </a:p>
          <a:p>
            <a:pPr marL="742950" lvl="1" indent="-285750" algn="just">
              <a:buFont typeface="Arial" pitchFamily="34" charset="0"/>
              <a:buChar char="•"/>
            </a:pPr>
            <a:r>
              <a:rPr lang="en-US" sz="1800" b="1" dirty="0" smtClean="0">
                <a:latin typeface="Courier New" pitchFamily="49" charset="0"/>
                <a:cs typeface="Courier New" pitchFamily="49" charset="0"/>
              </a:rPr>
              <a:t>How is Scott Roberts’ approach different than other uses of counterfactual history? </a:t>
            </a:r>
          </a:p>
          <a:p>
            <a:pPr lvl="1" algn="just"/>
            <a:endParaRPr lang="en-US" sz="1800" b="1" dirty="0" smtClean="0">
              <a:latin typeface="Courier New" pitchFamily="49" charset="0"/>
              <a:cs typeface="Courier New" pitchFamily="49" charset="0"/>
            </a:endParaRPr>
          </a:p>
          <a:p>
            <a:pPr marL="742950" lvl="1" indent="-285750" algn="just">
              <a:buFont typeface="Arial" pitchFamily="34" charset="0"/>
              <a:buChar char="•"/>
            </a:pPr>
            <a:r>
              <a:rPr lang="en-US" sz="1800" b="1" dirty="0" smtClean="0">
                <a:latin typeface="Courier New" pitchFamily="49" charset="0"/>
                <a:cs typeface="Courier New" pitchFamily="49" charset="0"/>
              </a:rPr>
              <a:t>What do you like/dislike about Roberts’ approach?</a:t>
            </a:r>
          </a:p>
          <a:p>
            <a:pPr lvl="1" algn="just"/>
            <a:endParaRPr lang="en-US" sz="1800" b="1" dirty="0" smtClean="0">
              <a:latin typeface="Courier New" pitchFamily="49" charset="0"/>
              <a:cs typeface="Courier New" pitchFamily="49" charset="0"/>
            </a:endParaRPr>
          </a:p>
          <a:p>
            <a:pPr marL="742950" lvl="1" indent="-285750" algn="just">
              <a:buFont typeface="Arial" pitchFamily="34" charset="0"/>
              <a:buChar char="•"/>
            </a:pPr>
            <a:r>
              <a:rPr lang="en-US" sz="1800" b="1" dirty="0" smtClean="0">
                <a:latin typeface="Courier New" pitchFamily="49" charset="0"/>
                <a:cs typeface="Courier New" pitchFamily="49" charset="0"/>
              </a:rPr>
              <a:t>What are the limitations of Counterfactual history?</a:t>
            </a:r>
            <a:endParaRPr lang="en-US" sz="1800" dirty="0">
              <a:latin typeface="Courier New" pitchFamily="49" charset="0"/>
              <a:cs typeface="Courier New" pitchFamily="49" charset="0"/>
            </a:endParaRPr>
          </a:p>
        </p:txBody>
      </p:sp>
    </p:spTree>
    <p:extLst>
      <p:ext uri="{BB962C8B-B14F-4D97-AF65-F5344CB8AC3E}">
        <p14:creationId xmlns:p14="http://schemas.microsoft.com/office/powerpoint/2010/main" val="2081701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ctrTitle"/>
          </p:nvPr>
        </p:nvSpPr>
        <p:spPr>
          <a:xfrm>
            <a:off x="484909" y="609600"/>
            <a:ext cx="5791200" cy="476250"/>
          </a:xfrm>
          <a:noFill/>
          <a:ln/>
        </p:spPr>
        <p:txBody>
          <a:bodyPr/>
          <a:lstStyle/>
          <a:p>
            <a:r>
              <a:rPr lang="en-US" sz="2800" b="1" dirty="0" smtClean="0">
                <a:solidFill>
                  <a:srgbClr val="F04923"/>
                </a:solidFill>
              </a:rPr>
              <a:t>Historiography</a:t>
            </a:r>
            <a:endParaRPr lang="en-US" dirty="0">
              <a:solidFill>
                <a:srgbClr val="FF3E00"/>
              </a:solidFill>
            </a:endParaRPr>
          </a:p>
        </p:txBody>
      </p:sp>
      <p:sp>
        <p:nvSpPr>
          <p:cNvPr id="4107" name="Text Box 11"/>
          <p:cNvSpPr txBox="1">
            <a:spLocks noChangeArrowheads="1"/>
          </p:cNvSpPr>
          <p:nvPr/>
        </p:nvSpPr>
        <p:spPr bwMode="auto">
          <a:xfrm>
            <a:off x="6477000" y="1875743"/>
            <a:ext cx="2286000" cy="346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spcBef>
                <a:spcPct val="50000"/>
              </a:spcBef>
            </a:pPr>
            <a:r>
              <a:rPr lang="en-US" sz="1600" b="1" i="1" dirty="0" smtClean="0">
                <a:solidFill>
                  <a:schemeClr val="bg1"/>
                </a:solidFill>
                <a:latin typeface="Courier New" pitchFamily="49" charset="0"/>
                <a:cs typeface="Courier New" pitchFamily="49" charset="0"/>
              </a:rPr>
              <a:t>What is historiography?</a:t>
            </a:r>
          </a:p>
          <a:p>
            <a:pPr algn="l">
              <a:spcBef>
                <a:spcPct val="50000"/>
              </a:spcBef>
            </a:pPr>
            <a:endParaRPr lang="en-US" sz="1600" b="1" i="1" dirty="0" smtClean="0">
              <a:solidFill>
                <a:schemeClr val="bg1"/>
              </a:solidFill>
              <a:latin typeface="Courier New" pitchFamily="49" charset="0"/>
              <a:cs typeface="Courier New" pitchFamily="49" charset="0"/>
            </a:endParaRPr>
          </a:p>
          <a:p>
            <a:pPr algn="l">
              <a:spcBef>
                <a:spcPct val="50000"/>
              </a:spcBef>
            </a:pPr>
            <a:r>
              <a:rPr lang="en-US" sz="1600" b="1" i="1" dirty="0" smtClean="0">
                <a:solidFill>
                  <a:schemeClr val="bg1"/>
                </a:solidFill>
                <a:latin typeface="Courier New" pitchFamily="49" charset="0"/>
                <a:cs typeface="Courier New" pitchFamily="49" charset="0"/>
              </a:rPr>
              <a:t>How is historiography different than history? </a:t>
            </a:r>
          </a:p>
          <a:p>
            <a:pPr algn="l">
              <a:spcBef>
                <a:spcPct val="50000"/>
              </a:spcBef>
            </a:pPr>
            <a:endParaRPr lang="en-US" sz="1600" b="1" i="1" dirty="0" smtClean="0">
              <a:solidFill>
                <a:schemeClr val="bg1"/>
              </a:solidFill>
              <a:latin typeface="Courier New" pitchFamily="49" charset="0"/>
              <a:cs typeface="Courier New" pitchFamily="49" charset="0"/>
            </a:endParaRPr>
          </a:p>
          <a:p>
            <a:pPr algn="l">
              <a:spcBef>
                <a:spcPct val="50000"/>
              </a:spcBef>
            </a:pPr>
            <a:r>
              <a:rPr lang="en-US" sz="1600" b="1" i="1" dirty="0" smtClean="0">
                <a:solidFill>
                  <a:schemeClr val="bg1"/>
                </a:solidFill>
                <a:latin typeface="Courier New" pitchFamily="49" charset="0"/>
                <a:cs typeface="Courier New" pitchFamily="49" charset="0"/>
              </a:rPr>
              <a:t>Why teach historiography? </a:t>
            </a:r>
            <a:endParaRPr lang="en-US" sz="1800" b="1" i="1" dirty="0">
              <a:solidFill>
                <a:schemeClr val="bg1"/>
              </a:solidFill>
              <a:latin typeface="Courier New" pitchFamily="49" charset="0"/>
              <a:cs typeface="Courier New" pitchFamily="49" charset="0"/>
            </a:endParaRPr>
          </a:p>
          <a:p>
            <a:pPr algn="l">
              <a:spcBef>
                <a:spcPct val="50000"/>
              </a:spcBef>
            </a:pPr>
            <a:endParaRPr lang="en-US" sz="1800" b="1" dirty="0">
              <a:solidFill>
                <a:schemeClr val="bg1"/>
              </a:solidFill>
              <a:latin typeface="Courier New" pitchFamily="49" charset="0"/>
              <a:cs typeface="Courier New" pitchFamily="49" charset="0"/>
            </a:endParaRPr>
          </a:p>
        </p:txBody>
      </p:sp>
      <p:sp>
        <p:nvSpPr>
          <p:cNvPr id="2" name="Rectangle 1"/>
          <p:cNvSpPr/>
          <p:nvPr/>
        </p:nvSpPr>
        <p:spPr>
          <a:xfrm>
            <a:off x="783771" y="3270786"/>
            <a:ext cx="5334000" cy="369332"/>
          </a:xfrm>
          <a:prstGeom prst="rect">
            <a:avLst/>
          </a:prstGeom>
        </p:spPr>
        <p:txBody>
          <a:bodyPr wrap="square">
            <a:spAutoFit/>
          </a:bodyPr>
          <a:lstStyle/>
          <a:p>
            <a:r>
              <a:rPr lang="en-US" sz="1800" dirty="0">
                <a:hlinkClick r:id="rId3"/>
              </a:rPr>
              <a:t>http://</a:t>
            </a:r>
            <a:r>
              <a:rPr lang="en-US" sz="1800" dirty="0" smtClean="0">
                <a:hlinkClick r:id="rId3"/>
              </a:rPr>
              <a:t>www.youtube.com/watch?v=pB3xb1_gp4Y</a:t>
            </a:r>
            <a:r>
              <a:rPr lang="en-US" sz="1800" dirty="0" smtClean="0"/>
              <a:t> </a:t>
            </a:r>
            <a:endParaRPr 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7" y="2133599"/>
            <a:ext cx="11049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ctrTitle"/>
          </p:nvPr>
        </p:nvSpPr>
        <p:spPr>
          <a:xfrm>
            <a:off x="484909" y="609600"/>
            <a:ext cx="5791200" cy="476250"/>
          </a:xfrm>
          <a:noFill/>
          <a:ln/>
        </p:spPr>
        <p:txBody>
          <a:bodyPr/>
          <a:lstStyle/>
          <a:p>
            <a:r>
              <a:rPr lang="en-US" sz="2800" b="1" dirty="0" smtClean="0">
                <a:solidFill>
                  <a:srgbClr val="F04923"/>
                </a:solidFill>
              </a:rPr>
              <a:t>Historiography</a:t>
            </a:r>
            <a:endParaRPr lang="en-US" dirty="0">
              <a:solidFill>
                <a:srgbClr val="FF3E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450" y="1720057"/>
            <a:ext cx="2143289" cy="323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8719" y="3781425"/>
            <a:ext cx="5257800" cy="369332"/>
          </a:xfrm>
          <a:prstGeom prst="rect">
            <a:avLst/>
          </a:prstGeom>
        </p:spPr>
        <p:txBody>
          <a:bodyPr wrap="square">
            <a:spAutoFit/>
          </a:bodyPr>
          <a:lstStyle/>
          <a:p>
            <a:r>
              <a:rPr lang="en-US" sz="1800" dirty="0">
                <a:hlinkClick r:id="rId4"/>
              </a:rPr>
              <a:t>http://</a:t>
            </a:r>
            <a:r>
              <a:rPr lang="en-US" sz="1800" dirty="0" smtClean="0">
                <a:hlinkClick r:id="rId4"/>
              </a:rPr>
              <a:t>www.youtube.com/watch?v=j9y34M3lb0Q</a:t>
            </a:r>
            <a:r>
              <a:rPr lang="en-US" sz="1800" dirty="0" smtClean="0"/>
              <a:t> </a:t>
            </a:r>
            <a:endParaRPr lang="en-US" sz="18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67000"/>
            <a:ext cx="11049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077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sp>
        <p:nvSpPr>
          <p:cNvPr id="3" name="Rectangle 2"/>
          <p:cNvSpPr/>
          <p:nvPr/>
        </p:nvSpPr>
        <p:spPr>
          <a:xfrm>
            <a:off x="648494" y="1295400"/>
            <a:ext cx="7848600" cy="646331"/>
          </a:xfrm>
          <a:prstGeom prst="rect">
            <a:avLst/>
          </a:prstGeom>
        </p:spPr>
        <p:txBody>
          <a:bodyPr wrap="square">
            <a:spAutoFit/>
          </a:bodyPr>
          <a:lstStyle/>
          <a:p>
            <a:pPr marL="285750" indent="-285750" algn="l">
              <a:buFont typeface="Arial" pitchFamily="34" charset="0"/>
              <a:buChar char="•"/>
            </a:pPr>
            <a:r>
              <a:rPr lang="en-US" sz="1800" b="1" dirty="0" smtClean="0">
                <a:latin typeface="Courier New" pitchFamily="49" charset="0"/>
                <a:cs typeface="Courier New" pitchFamily="49" charset="0"/>
              </a:rPr>
              <a:t>Which Common Core Standards can be met using historiography?</a:t>
            </a:r>
            <a:endParaRPr lang="en-US" sz="1800" dirty="0">
              <a:latin typeface="Courier New" pitchFamily="49" charset="0"/>
              <a:cs typeface="Courier New" pitchFamily="49"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001" y="2057400"/>
            <a:ext cx="5222800" cy="419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02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sp>
        <p:nvSpPr>
          <p:cNvPr id="4" name="Rectangle 3"/>
          <p:cNvSpPr/>
          <p:nvPr/>
        </p:nvSpPr>
        <p:spPr>
          <a:xfrm>
            <a:off x="533400" y="1447800"/>
            <a:ext cx="7963694" cy="923330"/>
          </a:xfrm>
          <a:prstGeom prst="rect">
            <a:avLst/>
          </a:prstGeom>
        </p:spPr>
        <p:txBody>
          <a:bodyPr wrap="square">
            <a:spAutoFit/>
          </a:bodyPr>
          <a:lstStyle/>
          <a:p>
            <a:pPr marL="285750" indent="-285750" algn="just">
              <a:buFont typeface="Arial" pitchFamily="34" charset="0"/>
              <a:buChar char="•"/>
            </a:pPr>
            <a:r>
              <a:rPr lang="en-US" sz="1800" b="1" i="1" dirty="0" smtClean="0">
                <a:latin typeface="Courier New" pitchFamily="49" charset="0"/>
                <a:cs typeface="Courier New" pitchFamily="49" charset="0"/>
              </a:rPr>
              <a:t>Not Written in Stone</a:t>
            </a:r>
            <a:r>
              <a:rPr lang="en-US" sz="1800" b="1" dirty="0" smtClean="0">
                <a:latin typeface="Courier New" pitchFamily="49" charset="0"/>
                <a:cs typeface="Courier New" pitchFamily="49" charset="0"/>
              </a:rPr>
              <a:t>, Kyle Ward</a:t>
            </a:r>
          </a:p>
          <a:p>
            <a:pPr marL="742950" lvl="1" indent="-285750" algn="just">
              <a:buFont typeface="Arial" pitchFamily="34" charset="0"/>
              <a:buChar char="•"/>
            </a:pPr>
            <a:r>
              <a:rPr lang="en-US" sz="1800" b="1" dirty="0" smtClean="0">
                <a:latin typeface="Courier New" pitchFamily="49" charset="0"/>
                <a:cs typeface="Courier New" pitchFamily="49" charset="0"/>
              </a:rPr>
              <a:t>Chapter 24. African Americans During Reconstruction</a:t>
            </a:r>
          </a:p>
          <a:p>
            <a:pPr marL="742950" lvl="1" indent="-285750" algn="just">
              <a:buFont typeface="Arial" pitchFamily="34" charset="0"/>
              <a:buChar char="•"/>
            </a:pPr>
            <a:r>
              <a:rPr lang="en-US" sz="1800" b="1" dirty="0" smtClean="0">
                <a:latin typeface="Courier New" pitchFamily="49" charset="0"/>
                <a:cs typeface="Courier New" pitchFamily="49" charset="0"/>
              </a:rPr>
              <a:t>Chapter 27. Immigration</a:t>
            </a:r>
          </a:p>
        </p:txBody>
      </p:sp>
      <p:pic>
        <p:nvPicPr>
          <p:cNvPr id="2" name="Picture 1" descr="Historiography Graphic Organizer.docx - Microsoft Word"/>
          <p:cNvPicPr>
            <a:picLocks noChangeAspect="1"/>
          </p:cNvPicPr>
          <p:nvPr/>
        </p:nvPicPr>
        <p:blipFill rotWithShape="1">
          <a:blip r:embed="rId3">
            <a:extLst>
              <a:ext uri="{28A0092B-C50C-407E-A947-70E740481C1C}">
                <a14:useLocalDpi xmlns:a14="http://schemas.microsoft.com/office/drawing/2010/main" val="0"/>
              </a:ext>
            </a:extLst>
          </a:blip>
          <a:srcRect l="18442" t="20282" r="18961" b="6039"/>
          <a:stretch/>
        </p:blipFill>
        <p:spPr>
          <a:xfrm>
            <a:off x="1760493" y="2445825"/>
            <a:ext cx="5509507" cy="3932095"/>
          </a:xfrm>
          <a:prstGeom prst="rect">
            <a:avLst/>
          </a:prstGeom>
        </p:spPr>
      </p:pic>
    </p:spTree>
    <p:extLst>
      <p:ext uri="{BB962C8B-B14F-4D97-AF65-F5344CB8AC3E}">
        <p14:creationId xmlns:p14="http://schemas.microsoft.com/office/powerpoint/2010/main" val="100765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sp>
        <p:nvSpPr>
          <p:cNvPr id="4" name="Rectangle 3"/>
          <p:cNvSpPr/>
          <p:nvPr/>
        </p:nvSpPr>
        <p:spPr>
          <a:xfrm>
            <a:off x="533400" y="1447800"/>
            <a:ext cx="7963694" cy="4616648"/>
          </a:xfrm>
          <a:prstGeom prst="rect">
            <a:avLst/>
          </a:prstGeom>
        </p:spPr>
        <p:txBody>
          <a:bodyPr wrap="square">
            <a:spAutoFit/>
          </a:bodyPr>
          <a:lstStyle/>
          <a:p>
            <a:pPr algn="just"/>
            <a:r>
              <a:rPr lang="en-US" sz="2000" b="1" dirty="0" smtClean="0">
                <a:latin typeface="Courier New" pitchFamily="49" charset="0"/>
                <a:cs typeface="Courier New" pitchFamily="49" charset="0"/>
              </a:rPr>
              <a:t>Cognitive Dissonance</a:t>
            </a:r>
          </a:p>
          <a:p>
            <a:pPr algn="just"/>
            <a:endParaRPr lang="en-US" sz="2000" b="1" dirty="0" smtClean="0">
              <a:latin typeface="Courier New" pitchFamily="49" charset="0"/>
              <a:cs typeface="Courier New" pitchFamily="49" charset="0"/>
            </a:endParaRPr>
          </a:p>
          <a:p>
            <a:pPr marL="285750" indent="-285750" algn="just">
              <a:buFont typeface="Arial" pitchFamily="34" charset="0"/>
              <a:buChar char="•"/>
            </a:pPr>
            <a:r>
              <a:rPr lang="en-US" sz="2000" b="1" dirty="0" smtClean="0">
                <a:latin typeface="Courier New" pitchFamily="49" charset="0"/>
                <a:cs typeface="Courier New" pitchFamily="49" charset="0"/>
              </a:rPr>
              <a:t>The </a:t>
            </a:r>
            <a:r>
              <a:rPr lang="en-US" sz="2000" b="1" dirty="0">
                <a:latin typeface="Courier New" pitchFamily="49" charset="0"/>
                <a:cs typeface="Courier New" pitchFamily="49" charset="0"/>
              </a:rPr>
              <a:t>Fox and the Grapes</a:t>
            </a:r>
          </a:p>
          <a:p>
            <a:pPr marL="742950" lvl="1" indent="-285750" algn="just">
              <a:buFont typeface="Arial" pitchFamily="34" charset="0"/>
              <a:buChar char="•"/>
            </a:pPr>
            <a:r>
              <a:rPr lang="en-US" sz="1800" b="1" dirty="0">
                <a:latin typeface="Courier New" pitchFamily="49" charset="0"/>
                <a:cs typeface="Courier New" pitchFamily="49" charset="0"/>
              </a:rPr>
              <a:t>One hot summer's day a Fox was strolling through an orchard till he came to a bunch of Grapes just ripening on a vine which had been trained over a lofty branch. "Just the thing to quench my thirst," said he. Drawing back a few paces, he took a run and a jump, and just missed the bunch. Turning round again with a One, Two, Three, he jumped up, but with no greater success. Again and again he tried after the tempting morsel, but at last had to give it up, and walked away with his nose in the air, saying: "I am sure they are sour.”</a:t>
            </a:r>
          </a:p>
          <a:p>
            <a:pPr marL="742950" lvl="1" indent="-285750" algn="just">
              <a:buFont typeface="Arial" pitchFamily="34" charset="0"/>
              <a:buChar char="•"/>
            </a:pPr>
            <a:r>
              <a:rPr lang="en-US" sz="1800" b="1" dirty="0">
                <a:latin typeface="Courier New" pitchFamily="49" charset="0"/>
                <a:cs typeface="Courier New" pitchFamily="49" charset="0"/>
              </a:rPr>
              <a:t>It is easy to despise what you cannot get.</a:t>
            </a:r>
          </a:p>
          <a:p>
            <a:pPr marL="285750" indent="-285750" algn="just">
              <a:buFont typeface="Arial" pitchFamily="34" charset="0"/>
              <a:buChar char="•"/>
            </a:pPr>
            <a:endParaRPr lang="en-US" sz="1800" b="1" dirty="0" smtClean="0">
              <a:latin typeface="Courier New" pitchFamily="49" charset="0"/>
              <a:cs typeface="Courier New" pitchFamily="49" charset="0"/>
            </a:endParaRPr>
          </a:p>
        </p:txBody>
      </p:sp>
    </p:spTree>
    <p:extLst>
      <p:ext uri="{BB962C8B-B14F-4D97-AF65-F5344CB8AC3E}">
        <p14:creationId xmlns:p14="http://schemas.microsoft.com/office/powerpoint/2010/main" val="1419098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4000" b="1" dirty="0" smtClean="0">
                <a:solidFill>
                  <a:srgbClr val="F04923"/>
                </a:solidFill>
              </a:rPr>
              <a:t>Objectives</a:t>
            </a:r>
            <a:endParaRPr lang="en-US" dirty="0"/>
          </a:p>
        </p:txBody>
      </p:sp>
      <p:sp>
        <p:nvSpPr>
          <p:cNvPr id="3077" name="Text Box 5"/>
          <p:cNvSpPr txBox="1">
            <a:spLocks noChangeArrowheads="1"/>
          </p:cNvSpPr>
          <p:nvPr/>
        </p:nvSpPr>
        <p:spPr bwMode="auto">
          <a:xfrm>
            <a:off x="762000" y="1828800"/>
            <a:ext cx="7696200" cy="389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lgn="l">
              <a:spcBef>
                <a:spcPct val="50000"/>
              </a:spcBef>
              <a:buFont typeface="Arial" pitchFamily="34" charset="0"/>
              <a:buChar char="•"/>
            </a:pPr>
            <a:r>
              <a:rPr lang="en-US" sz="2600" b="1" dirty="0" smtClean="0">
                <a:solidFill>
                  <a:schemeClr val="tx1">
                    <a:lumMod val="95000"/>
                    <a:lumOff val="5000"/>
                  </a:schemeClr>
                </a:solidFill>
                <a:latin typeface="Courier New" pitchFamily="49" charset="0"/>
                <a:cs typeface="Courier New" pitchFamily="49" charset="0"/>
              </a:rPr>
              <a:t>Develop a practical approach for understanding historical causation</a:t>
            </a:r>
          </a:p>
          <a:p>
            <a:pPr marL="342900" indent="-342900" algn="l">
              <a:spcBef>
                <a:spcPct val="50000"/>
              </a:spcBef>
              <a:buFont typeface="Arial" pitchFamily="34" charset="0"/>
              <a:buChar char="•"/>
            </a:pPr>
            <a:r>
              <a:rPr lang="en-US" sz="2600" b="1" dirty="0" smtClean="0">
                <a:solidFill>
                  <a:schemeClr val="tx1">
                    <a:lumMod val="95000"/>
                    <a:lumOff val="5000"/>
                  </a:schemeClr>
                </a:solidFill>
                <a:latin typeface="Courier New" pitchFamily="49" charset="0"/>
                <a:cs typeface="Courier New" pitchFamily="49" charset="0"/>
              </a:rPr>
              <a:t>Discuss the relationship between causation and chronology</a:t>
            </a:r>
          </a:p>
          <a:p>
            <a:pPr marL="342900" indent="-342900" algn="l">
              <a:spcBef>
                <a:spcPct val="50000"/>
              </a:spcBef>
              <a:buFont typeface="Arial" pitchFamily="34" charset="0"/>
              <a:buChar char="•"/>
            </a:pPr>
            <a:r>
              <a:rPr lang="en-US" sz="2600" b="1" dirty="0" smtClean="0">
                <a:solidFill>
                  <a:schemeClr val="tx1">
                    <a:lumMod val="95000"/>
                    <a:lumOff val="5000"/>
                  </a:schemeClr>
                </a:solidFill>
                <a:latin typeface="Courier New" pitchFamily="49" charset="0"/>
                <a:cs typeface="Courier New" pitchFamily="49" charset="0"/>
              </a:rPr>
              <a:t>Evaluate the utility of counterfactual history</a:t>
            </a:r>
          </a:p>
          <a:p>
            <a:pPr marL="342900" indent="-342900" algn="l">
              <a:spcBef>
                <a:spcPct val="50000"/>
              </a:spcBef>
              <a:buFont typeface="Arial" pitchFamily="34" charset="0"/>
              <a:buChar char="•"/>
            </a:pPr>
            <a:r>
              <a:rPr lang="en-US" sz="2600" b="1" dirty="0" smtClean="0">
                <a:solidFill>
                  <a:schemeClr val="tx1">
                    <a:lumMod val="95000"/>
                    <a:lumOff val="5000"/>
                  </a:schemeClr>
                </a:solidFill>
                <a:latin typeface="Courier New" pitchFamily="49" charset="0"/>
                <a:cs typeface="Courier New" pitchFamily="49" charset="0"/>
              </a:rPr>
              <a:t>Use historiography to analyze perspectives in secondary sources </a:t>
            </a:r>
            <a:endParaRPr lang="en-US" sz="2600" b="1" dirty="0">
              <a:solidFill>
                <a:schemeClr val="tx1">
                  <a:lumMod val="95000"/>
                  <a:lumOff val="5000"/>
                </a:schemeClr>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01" y="1981200"/>
            <a:ext cx="7632700" cy="422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71005" y="1295400"/>
            <a:ext cx="7906987" cy="58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Courier New" pitchFamily="49" charset="0"/>
                <a:ea typeface="+mj-ea"/>
                <a:cs typeface="Courier New" pitchFamily="49" charset="0"/>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a:r>
              <a:rPr lang="en-US" sz="2000" b="1" dirty="0" smtClean="0"/>
              <a:t>Textbooks as Sources - Images</a:t>
            </a:r>
            <a:endParaRPr lang="en-US" sz="2000" b="1" dirty="0"/>
          </a:p>
        </p:txBody>
      </p:sp>
    </p:spTree>
    <p:extLst>
      <p:ext uri="{BB962C8B-B14F-4D97-AF65-F5344CB8AC3E}">
        <p14:creationId xmlns:p14="http://schemas.microsoft.com/office/powerpoint/2010/main" val="4106945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838200"/>
          </a:xfrm>
        </p:spPr>
        <p:txBody>
          <a:bodyPr/>
          <a:lstStyle/>
          <a:p>
            <a:r>
              <a:rPr lang="en-US" sz="3200" b="1" dirty="0" smtClean="0">
                <a:solidFill>
                  <a:srgbClr val="F04923"/>
                </a:solidFill>
              </a:rPr>
              <a:t>Assessing Historiography</a:t>
            </a:r>
            <a:endParaRPr lang="en-US" sz="3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61" y="1447800"/>
            <a:ext cx="2920339" cy="37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656321" y="1905000"/>
            <a:ext cx="4876800" cy="3701013"/>
          </a:xfrm>
          <a:prstGeom prst="rect">
            <a:avLst/>
          </a:prstGeom>
          <a:noFill/>
        </p:spPr>
        <p:txBody>
          <a:bodyPr wrap="square" rtlCol="0">
            <a:spAutoFit/>
          </a:bodyPr>
          <a:lstStyle/>
          <a:p>
            <a:endParaRPr lang="en-US" sz="1050" b="1" dirty="0">
              <a:latin typeface="Courier New" pitchFamily="49" charset="0"/>
              <a:cs typeface="Courier New" pitchFamily="49" charset="0"/>
            </a:endParaRPr>
          </a:p>
          <a:p>
            <a:pPr algn="just"/>
            <a:r>
              <a:rPr lang="en-US" sz="1400" b="1" dirty="0" smtClean="0">
                <a:latin typeface="Courier New" pitchFamily="49" charset="0"/>
                <a:cs typeface="Courier New" pitchFamily="49" charset="0"/>
              </a:rPr>
              <a:t>Question 1:</a:t>
            </a:r>
            <a:r>
              <a:rPr lang="en-US" sz="1400" dirty="0" smtClean="0">
                <a:latin typeface="Courier New" pitchFamily="49" charset="0"/>
                <a:cs typeface="Courier New" pitchFamily="49" charset="0"/>
              </a:rPr>
              <a:t> When was the play written?</a:t>
            </a:r>
          </a:p>
          <a:p>
            <a:pPr algn="just"/>
            <a:r>
              <a:rPr lang="en-US" sz="1400" b="1" dirty="0" smtClean="0">
                <a:latin typeface="Courier New" pitchFamily="49" charset="0"/>
                <a:cs typeface="Courier New" pitchFamily="49" charset="0"/>
              </a:rPr>
              <a:t>Question 2:</a:t>
            </a:r>
            <a:r>
              <a:rPr lang="en-US" sz="1400" dirty="0" smtClean="0">
                <a:latin typeface="Courier New" pitchFamily="49" charset="0"/>
                <a:cs typeface="Courier New" pitchFamily="49" charset="0"/>
              </a:rPr>
              <a:t> Which </a:t>
            </a:r>
            <a:r>
              <a:rPr lang="en-US" sz="1400" i="1" dirty="0" smtClean="0">
                <a:latin typeface="Courier New" pitchFamily="49" charset="0"/>
                <a:cs typeface="Courier New" pitchFamily="49" charset="0"/>
              </a:rPr>
              <a:t>two</a:t>
            </a:r>
            <a:r>
              <a:rPr lang="en-US" sz="1400" dirty="0" smtClean="0">
                <a:latin typeface="Courier New" pitchFamily="49" charset="0"/>
                <a:cs typeface="Courier New" pitchFamily="49" charset="0"/>
              </a:rPr>
              <a:t> of the facts below might help explain why the authors wrote this play?</a:t>
            </a:r>
          </a:p>
          <a:p>
            <a:pPr marL="342900" indent="-342900" algn="just">
              <a:buFont typeface="+mj-lt"/>
              <a:buAutoNum type="arabicPeriod"/>
            </a:pPr>
            <a:r>
              <a:rPr lang="en-US" sz="1400" dirty="0" smtClean="0">
                <a:latin typeface="Courier New" pitchFamily="49" charset="0"/>
                <a:cs typeface="Courier New" pitchFamily="49" charset="0"/>
              </a:rPr>
              <a:t>Slaves made up nearly 40% of Virginia’s population in 1859. </a:t>
            </a:r>
            <a:endParaRPr lang="en-US" sz="1400" dirty="0">
              <a:latin typeface="Courier New" pitchFamily="49" charset="0"/>
              <a:cs typeface="Courier New" pitchFamily="49" charset="0"/>
            </a:endParaRPr>
          </a:p>
          <a:p>
            <a:pPr marL="342900" indent="-342900" algn="just">
              <a:buFont typeface="+mj-lt"/>
              <a:buAutoNum type="arabicPeriod"/>
            </a:pPr>
            <a:r>
              <a:rPr lang="en-US" sz="1400" dirty="0" smtClean="0">
                <a:latin typeface="Courier New" pitchFamily="49" charset="0"/>
                <a:cs typeface="Courier New" pitchFamily="49" charset="0"/>
              </a:rPr>
              <a:t>One of the play’s authors, Michael Gold, was a member of the Communist Party, which protested against lynching in the 1930s. </a:t>
            </a:r>
            <a:endParaRPr lang="en-US" sz="1400" dirty="0">
              <a:latin typeface="Courier New" pitchFamily="49" charset="0"/>
              <a:cs typeface="Courier New" pitchFamily="49" charset="0"/>
            </a:endParaRPr>
          </a:p>
          <a:p>
            <a:pPr marL="342900" indent="-342900" algn="just">
              <a:buFont typeface="+mj-lt"/>
              <a:buAutoNum type="arabicPeriod"/>
            </a:pPr>
            <a:r>
              <a:rPr lang="en-US" sz="1400" dirty="0" smtClean="0">
                <a:latin typeface="Courier New" pitchFamily="49" charset="0"/>
                <a:cs typeface="Courier New" pitchFamily="49" charset="0"/>
              </a:rPr>
              <a:t>After taking power in 1933, Adolf Hitler enacted racist policies in Germany. </a:t>
            </a:r>
            <a:endParaRPr lang="en-US" sz="1400" dirty="0">
              <a:latin typeface="Courier New" pitchFamily="49" charset="0"/>
              <a:cs typeface="Courier New" pitchFamily="49" charset="0"/>
            </a:endParaRPr>
          </a:p>
          <a:p>
            <a:pPr marL="342900" indent="-342900" algn="just">
              <a:buFont typeface="+mj-lt"/>
              <a:buAutoNum type="arabicPeriod"/>
            </a:pPr>
            <a:r>
              <a:rPr lang="en-US" sz="1400" dirty="0" smtClean="0">
                <a:latin typeface="Courier New" pitchFamily="49" charset="0"/>
                <a:cs typeface="Courier New" pitchFamily="49" charset="0"/>
              </a:rPr>
              <a:t>After seceding from the Union in 1861, Virginia became the largest state in the Confederacy and the home of its capital, Richmond.</a:t>
            </a:r>
          </a:p>
        </p:txBody>
      </p:sp>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l="2016" t="17265" r="54591" b="16731"/>
          <a:stretch/>
        </p:blipFill>
        <p:spPr>
          <a:xfrm>
            <a:off x="3686999" y="1447800"/>
            <a:ext cx="2475782" cy="345862"/>
          </a:xfrm>
          <a:prstGeom prst="rect">
            <a:avLst/>
          </a:prstGeom>
        </p:spPr>
      </p:pic>
      <p:sp>
        <p:nvSpPr>
          <p:cNvPr id="2" name="Rectangle 1"/>
          <p:cNvSpPr/>
          <p:nvPr/>
        </p:nvSpPr>
        <p:spPr>
          <a:xfrm>
            <a:off x="381000" y="5235168"/>
            <a:ext cx="3275321" cy="938719"/>
          </a:xfrm>
          <a:prstGeom prst="rect">
            <a:avLst/>
          </a:prstGeom>
        </p:spPr>
        <p:txBody>
          <a:bodyPr wrap="square">
            <a:spAutoFit/>
          </a:bodyPr>
          <a:lstStyle/>
          <a:p>
            <a:r>
              <a:rPr lang="en-US" sz="1100" b="1" dirty="0">
                <a:latin typeface="Courier New" pitchFamily="49" charset="0"/>
                <a:cs typeface="Courier New" pitchFamily="49" charset="0"/>
              </a:rPr>
              <a:t>Source: </a:t>
            </a:r>
            <a:r>
              <a:rPr lang="en-US" sz="1100" b="1" dirty="0" smtClean="0">
                <a:latin typeface="Courier New" pitchFamily="49" charset="0"/>
                <a:cs typeface="Courier New" pitchFamily="49" charset="0"/>
              </a:rPr>
              <a:t> </a:t>
            </a:r>
            <a:r>
              <a:rPr lang="en-US" sz="1100" dirty="0" smtClean="0">
                <a:latin typeface="Courier New" pitchFamily="49" charset="0"/>
                <a:cs typeface="Courier New" pitchFamily="49" charset="0"/>
              </a:rPr>
              <a:t>This </a:t>
            </a:r>
            <a:r>
              <a:rPr lang="en-US" sz="1100" dirty="0">
                <a:latin typeface="Courier New" pitchFamily="49" charset="0"/>
                <a:cs typeface="Courier New" pitchFamily="49" charset="0"/>
              </a:rPr>
              <a:t>is a poster for a play written in 1936 that celebrates the abolitionist John Brown, who tried to start a slave revolt in Harpers Ferry, Virginia, in 1859.</a:t>
            </a:r>
            <a:endParaRPr lang="en-US" sz="1100" b="1" dirty="0">
              <a:latin typeface="Courier New" pitchFamily="49" charset="0"/>
              <a:cs typeface="Courier New" pitchFamily="49" charset="0"/>
            </a:endParaRPr>
          </a:p>
        </p:txBody>
      </p:sp>
    </p:spTree>
    <p:extLst>
      <p:ext uri="{BB962C8B-B14F-4D97-AF65-F5344CB8AC3E}">
        <p14:creationId xmlns:p14="http://schemas.microsoft.com/office/powerpoint/2010/main" val="150906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sp>
        <p:nvSpPr>
          <p:cNvPr id="5" name="Title 1"/>
          <p:cNvSpPr txBox="1">
            <a:spLocks/>
          </p:cNvSpPr>
          <p:nvPr/>
        </p:nvSpPr>
        <p:spPr bwMode="auto">
          <a:xfrm>
            <a:off x="571005" y="1295400"/>
            <a:ext cx="7906987" cy="58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Courier New" pitchFamily="49" charset="0"/>
                <a:ea typeface="+mj-ea"/>
                <a:cs typeface="Courier New" pitchFamily="49" charset="0"/>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a:lstStyle>
          <a:p>
            <a:pPr algn="l"/>
            <a:r>
              <a:rPr lang="en-US" sz="2000" b="1" dirty="0" smtClean="0"/>
              <a:t>Textbooks as Sources - Images</a:t>
            </a:r>
            <a:endParaRPr lang="en-US" sz="2000" b="1" dirty="0"/>
          </a:p>
        </p:txBody>
      </p:sp>
      <p:pic>
        <p:nvPicPr>
          <p:cNvPr id="6" name="Picture 8" descr="revere_boston_massacre_lg"/>
          <p:cNvPicPr>
            <a:picLocks noChangeAspect="1" noChangeArrowheads="1"/>
          </p:cNvPicPr>
          <p:nvPr/>
        </p:nvPicPr>
        <p:blipFill rotWithShape="1">
          <a:blip r:embed="rId3">
            <a:extLst>
              <a:ext uri="{28A0092B-C50C-407E-A947-70E740481C1C}">
                <a14:useLocalDpi xmlns:a14="http://schemas.microsoft.com/office/drawing/2010/main" val="0"/>
              </a:ext>
            </a:extLst>
          </a:blip>
          <a:srcRect t="6042" b="21428"/>
          <a:stretch/>
        </p:blipFill>
        <p:spPr bwMode="auto">
          <a:xfrm>
            <a:off x="571005" y="2057400"/>
            <a:ext cx="3601192" cy="3100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boston_massac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242" y="3124200"/>
            <a:ext cx="4282750" cy="306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47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Historiography</a:t>
            </a:r>
            <a:endParaRPr lang="en-US" sz="3600" dirty="0"/>
          </a:p>
        </p:txBody>
      </p:sp>
      <p:sp>
        <p:nvSpPr>
          <p:cNvPr id="8" name="Content Placeholder 1"/>
          <p:cNvSpPr txBox="1">
            <a:spLocks/>
          </p:cNvSpPr>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ctr" rtl="0" fontAlgn="base">
              <a:spcBef>
                <a:spcPct val="20000"/>
              </a:spcBef>
              <a:spcAft>
                <a:spcPct val="0"/>
              </a:spcAft>
              <a:buNone/>
              <a:defRPr sz="3200">
                <a:solidFill>
                  <a:schemeClr val="tx1"/>
                </a:solidFill>
                <a:latin typeface="Courier New" pitchFamily="49" charset="0"/>
                <a:ea typeface="+mn-ea"/>
                <a:cs typeface="Courier New" pitchFamily="49" charset="0"/>
              </a:defRPr>
            </a:lvl1pPr>
            <a:lvl2pPr marL="457200" indent="0" algn="ctr" rtl="0" fontAlgn="base">
              <a:spcBef>
                <a:spcPct val="20000"/>
              </a:spcBef>
              <a:spcAft>
                <a:spcPct val="0"/>
              </a:spcAft>
              <a:buNone/>
              <a:defRPr sz="2800">
                <a:solidFill>
                  <a:schemeClr val="tx1"/>
                </a:solidFill>
                <a:latin typeface="Courier New" pitchFamily="49" charset="0"/>
                <a:ea typeface="+mn-ea"/>
                <a:cs typeface="Courier New" pitchFamily="49" charset="0"/>
              </a:defRPr>
            </a:lvl2pPr>
            <a:lvl3pPr marL="914400" indent="0" algn="ctr" rtl="0" fontAlgn="base">
              <a:spcBef>
                <a:spcPct val="20000"/>
              </a:spcBef>
              <a:spcAft>
                <a:spcPct val="0"/>
              </a:spcAft>
              <a:buNone/>
              <a:defRPr sz="2400">
                <a:solidFill>
                  <a:schemeClr val="tx1"/>
                </a:solidFill>
                <a:latin typeface="Courier New" pitchFamily="49" charset="0"/>
                <a:ea typeface="+mn-ea"/>
                <a:cs typeface="Courier New" pitchFamily="49" charset="0"/>
              </a:defRPr>
            </a:lvl3pPr>
            <a:lvl4pPr marL="1371600" indent="0" algn="ctr" rtl="0" fontAlgn="base">
              <a:spcBef>
                <a:spcPct val="20000"/>
              </a:spcBef>
              <a:spcAft>
                <a:spcPct val="0"/>
              </a:spcAft>
              <a:buNone/>
              <a:defRPr sz="2000">
                <a:solidFill>
                  <a:schemeClr val="tx1"/>
                </a:solidFill>
                <a:latin typeface="Courier New" pitchFamily="49" charset="0"/>
                <a:ea typeface="+mn-ea"/>
                <a:cs typeface="Courier New" pitchFamily="49" charset="0"/>
              </a:defRPr>
            </a:lvl4pPr>
            <a:lvl5pPr marL="1828800" indent="0" algn="ctr" rtl="0" fontAlgn="base">
              <a:spcBef>
                <a:spcPct val="20000"/>
              </a:spcBef>
              <a:spcAft>
                <a:spcPct val="0"/>
              </a:spcAft>
              <a:buNone/>
              <a:defRPr sz="2000">
                <a:solidFill>
                  <a:schemeClr val="tx1"/>
                </a:solidFill>
                <a:latin typeface="Courier New" pitchFamily="49" charset="0"/>
                <a:ea typeface="+mn-ea"/>
                <a:cs typeface="Courier New" pitchFamily="49"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a:r>
              <a:rPr lang="en-US" sz="2400" b="1" dirty="0" smtClean="0"/>
              <a:t>Questioning Textbook Authority—</a:t>
            </a:r>
          </a:p>
          <a:p>
            <a:pPr algn="l"/>
            <a:r>
              <a:rPr lang="en-US" sz="2400" b="1" dirty="0" smtClean="0"/>
              <a:t>The Bob Bain Way</a:t>
            </a:r>
          </a:p>
          <a:p>
            <a:pPr marL="777240" lvl="1" indent="-457200" algn="l">
              <a:buFont typeface="+mj-lt"/>
              <a:buAutoNum type="arabicPeriod"/>
            </a:pPr>
            <a:r>
              <a:rPr lang="en-US" sz="2400" dirty="0" smtClean="0"/>
              <a:t>Students build detailed knowledge through primary sources before ever opening the textbook</a:t>
            </a:r>
          </a:p>
          <a:p>
            <a:pPr marL="777240" lvl="1" indent="-457200" algn="l">
              <a:buFont typeface="+mj-lt"/>
              <a:buAutoNum type="arabicPeriod"/>
            </a:pPr>
            <a:r>
              <a:rPr lang="en-US" sz="2400" dirty="0" smtClean="0"/>
              <a:t>Now experts, students critique the textbook: "Write a letter to the authors of the text, assessing their [authors'] representations of _____. Do you think it is an effective representation? Why or why not?" </a:t>
            </a:r>
          </a:p>
          <a:p>
            <a:pPr marL="777240" lvl="1" indent="-457200" algn="l">
              <a:buFont typeface="+mj-lt"/>
              <a:buAutoNum type="arabicPeriod"/>
            </a:pPr>
            <a:r>
              <a:rPr lang="en-US" sz="2400" dirty="0" smtClean="0"/>
              <a:t>Students question other classroom authorities—the teacher – What biases are reflected in the teacher’s selection of sources?</a:t>
            </a:r>
          </a:p>
          <a:p>
            <a:pPr lvl="1" algn="l"/>
            <a:endParaRPr lang="en-US" sz="2000" dirty="0"/>
          </a:p>
        </p:txBody>
      </p:sp>
    </p:spTree>
    <p:extLst>
      <p:ext uri="{BB962C8B-B14F-4D97-AF65-F5344CB8AC3E}">
        <p14:creationId xmlns:p14="http://schemas.microsoft.com/office/powerpoint/2010/main" val="3315702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4000" b="1" dirty="0" smtClean="0">
                <a:solidFill>
                  <a:srgbClr val="F04923"/>
                </a:solidFill>
              </a:rPr>
              <a:t>Causation</a:t>
            </a:r>
            <a:endParaRPr lang="en-US" dirty="0"/>
          </a:p>
        </p:txBody>
      </p:sp>
      <p:sp>
        <p:nvSpPr>
          <p:cNvPr id="5" name="Text Box 5"/>
          <p:cNvSpPr txBox="1">
            <a:spLocks noChangeArrowheads="1"/>
          </p:cNvSpPr>
          <p:nvPr/>
        </p:nvSpPr>
        <p:spPr bwMode="auto">
          <a:xfrm>
            <a:off x="629841" y="1371600"/>
            <a:ext cx="7885906" cy="512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lvl="0" algn="l"/>
            <a:r>
              <a:rPr lang="en-US" sz="1800" b="1" u="sng" dirty="0" smtClean="0">
                <a:latin typeface="Courier New" pitchFamily="49" charset="0"/>
                <a:cs typeface="Courier New" pitchFamily="49" charset="0"/>
              </a:rPr>
              <a:t>Content Statement </a:t>
            </a:r>
          </a:p>
          <a:p>
            <a:pPr lvl="0" algn="l"/>
            <a:r>
              <a:rPr lang="en-US" sz="1800" dirty="0" smtClean="0">
                <a:latin typeface="Courier New" pitchFamily="49" charset="0"/>
                <a:cs typeface="Courier New" pitchFamily="49" charset="0"/>
              </a:rPr>
              <a:t>4. Historians </a:t>
            </a:r>
            <a:r>
              <a:rPr lang="en-US" sz="1800" dirty="0">
                <a:latin typeface="Courier New" pitchFamily="49" charset="0"/>
                <a:cs typeface="Courier New" pitchFamily="49" charset="0"/>
              </a:rPr>
              <a:t>analyze cause, effect, sequence, and correlation in historical events, including multiple causation and long- and short-term causal relations. </a:t>
            </a:r>
          </a:p>
          <a:p>
            <a:r>
              <a:rPr lang="en-US" sz="1800" dirty="0">
                <a:latin typeface="Courier New" pitchFamily="49" charset="0"/>
                <a:cs typeface="Courier New" pitchFamily="49" charset="0"/>
              </a:rPr>
              <a:t> </a:t>
            </a:r>
            <a:endParaRPr lang="en-US" sz="1800" dirty="0" smtClean="0">
              <a:latin typeface="Courier New" pitchFamily="49" charset="0"/>
              <a:cs typeface="Courier New" pitchFamily="49" charset="0"/>
            </a:endParaRPr>
          </a:p>
          <a:p>
            <a:pPr algn="l"/>
            <a:r>
              <a:rPr lang="en-US" sz="1800" b="1" u="sng" dirty="0" smtClean="0">
                <a:latin typeface="Courier New" pitchFamily="49" charset="0"/>
                <a:cs typeface="Courier New" pitchFamily="49" charset="0"/>
              </a:rPr>
              <a:t>Content </a:t>
            </a:r>
            <a:r>
              <a:rPr lang="en-US" sz="1800" b="1" u="sng" dirty="0">
                <a:latin typeface="Courier New" pitchFamily="49" charset="0"/>
                <a:cs typeface="Courier New" pitchFamily="49" charset="0"/>
              </a:rPr>
              <a:t>Elaborations</a:t>
            </a:r>
            <a:endParaRPr lang="en-US" sz="1800" dirty="0">
              <a:latin typeface="Courier New" pitchFamily="49" charset="0"/>
              <a:cs typeface="Courier New" pitchFamily="49" charset="0"/>
            </a:endParaRPr>
          </a:p>
          <a:p>
            <a:pPr algn="l"/>
            <a:r>
              <a:rPr lang="en-US" sz="1800" dirty="0">
                <a:latin typeface="Courier New" pitchFamily="49" charset="0"/>
                <a:cs typeface="Courier New" pitchFamily="49" charset="0"/>
              </a:rPr>
              <a:t>When studying a historical event or person in history, historians analyze cause and effect relationships. </a:t>
            </a:r>
            <a:r>
              <a:rPr lang="en-US" sz="1800" dirty="0" smtClean="0">
                <a:latin typeface="Courier New" pitchFamily="49" charset="0"/>
                <a:cs typeface="Courier New" pitchFamily="49" charset="0"/>
              </a:rPr>
              <a:t>…</a:t>
            </a:r>
            <a:endParaRPr lang="en-US" sz="1800" dirty="0">
              <a:latin typeface="Courier New" pitchFamily="49" charset="0"/>
              <a:cs typeface="Courier New" pitchFamily="49" charset="0"/>
            </a:endParaRPr>
          </a:p>
          <a:p>
            <a:r>
              <a:rPr lang="en-US" sz="1800" dirty="0">
                <a:latin typeface="Courier New" pitchFamily="49" charset="0"/>
                <a:cs typeface="Courier New" pitchFamily="49" charset="0"/>
              </a:rPr>
              <a:t> </a:t>
            </a:r>
          </a:p>
          <a:p>
            <a:pPr algn="l"/>
            <a:r>
              <a:rPr lang="en-US" sz="1800" b="1" u="sng" dirty="0">
                <a:latin typeface="Courier New" pitchFamily="49" charset="0"/>
                <a:cs typeface="Courier New" pitchFamily="49" charset="0"/>
              </a:rPr>
              <a:t>Expectations for </a:t>
            </a:r>
            <a:r>
              <a:rPr lang="en-US" sz="1800" b="1" u="sng" dirty="0" smtClean="0">
                <a:latin typeface="Courier New" pitchFamily="49" charset="0"/>
                <a:cs typeface="Courier New" pitchFamily="49" charset="0"/>
              </a:rPr>
              <a:t>Learning</a:t>
            </a:r>
            <a:endParaRPr lang="en-US" sz="1800" dirty="0">
              <a:latin typeface="Courier New" pitchFamily="49" charset="0"/>
              <a:cs typeface="Courier New" pitchFamily="49" charset="0"/>
            </a:endParaRPr>
          </a:p>
          <a:p>
            <a:pPr algn="l"/>
            <a:r>
              <a:rPr lang="en-US" sz="1800" dirty="0" smtClean="0">
                <a:latin typeface="Courier New" pitchFamily="49" charset="0"/>
                <a:cs typeface="Courier New" pitchFamily="49" charset="0"/>
              </a:rPr>
              <a:t>Identify </a:t>
            </a:r>
            <a:r>
              <a:rPr lang="en-US" sz="1800" dirty="0">
                <a:latin typeface="Courier New" pitchFamily="49" charset="0"/>
                <a:cs typeface="Courier New" pitchFamily="49" charset="0"/>
              </a:rPr>
              <a:t>examples of multiple causation and long- and short-term causal relationships with respect to historical events. </a:t>
            </a:r>
            <a:endParaRPr lang="en-US" sz="1800" dirty="0" smtClean="0">
              <a:latin typeface="Courier New" pitchFamily="49" charset="0"/>
              <a:cs typeface="Courier New" pitchFamily="49" charset="0"/>
            </a:endParaRPr>
          </a:p>
          <a:p>
            <a:pPr algn="l"/>
            <a:endParaRPr lang="en-US" sz="1100" dirty="0">
              <a:latin typeface="Courier New" pitchFamily="49" charset="0"/>
              <a:cs typeface="Courier New" pitchFamily="49" charset="0"/>
            </a:endParaRPr>
          </a:p>
          <a:p>
            <a:pPr algn="l"/>
            <a:r>
              <a:rPr lang="en-US" sz="1800" dirty="0" smtClean="0">
                <a:latin typeface="Courier New" pitchFamily="49" charset="0"/>
                <a:cs typeface="Courier New" pitchFamily="49" charset="0"/>
              </a:rPr>
              <a:t>Analyze </a:t>
            </a:r>
            <a:r>
              <a:rPr lang="en-US" sz="1800" dirty="0">
                <a:latin typeface="Courier New" pitchFamily="49" charset="0"/>
                <a:cs typeface="Courier New" pitchFamily="49" charset="0"/>
              </a:rPr>
              <a:t>the relationship between historical events taking into consideration cause, effect, sequence and correlation.</a:t>
            </a:r>
          </a:p>
          <a:p>
            <a:pPr algn="l">
              <a:spcBef>
                <a:spcPct val="50000"/>
              </a:spcBef>
            </a:pPr>
            <a:r>
              <a:rPr lang="en-US" sz="1800" dirty="0">
                <a:latin typeface="Courier New" pitchFamily="49" charset="0"/>
                <a:cs typeface="Courier New" pitchFamily="49" charset="0"/>
              </a:rPr>
              <a:t>-</a:t>
            </a:r>
            <a:r>
              <a:rPr lang="en-US" sz="1600" dirty="0">
                <a:latin typeface="Courier New" pitchFamily="49" charset="0"/>
                <a:cs typeface="Courier New" pitchFamily="49" charset="0"/>
              </a:rPr>
              <a:t>Ohio’s New Learning Standards: K-12 Social Studies</a:t>
            </a:r>
            <a:endParaRPr lang="en-US" sz="1600" b="1" dirty="0">
              <a:solidFill>
                <a:schemeClr val="tx1">
                  <a:lumMod val="95000"/>
                  <a:lumOff val="5000"/>
                </a:schemeClr>
              </a:solidFill>
              <a:latin typeface="Courier New" pitchFamily="49" charset="0"/>
              <a:cs typeface="Courier New" pitchFamily="49" charset="0"/>
            </a:endParaRPr>
          </a:p>
        </p:txBody>
      </p:sp>
    </p:spTree>
    <p:extLst>
      <p:ext uri="{BB962C8B-B14F-4D97-AF65-F5344CB8AC3E}">
        <p14:creationId xmlns:p14="http://schemas.microsoft.com/office/powerpoint/2010/main" val="3598734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4000" b="1" dirty="0" smtClean="0">
                <a:solidFill>
                  <a:srgbClr val="F04923"/>
                </a:solidFill>
              </a:rPr>
              <a:t>Causation</a:t>
            </a:r>
            <a:endParaRPr lang="en-US" dirty="0"/>
          </a:p>
        </p:txBody>
      </p:sp>
      <p:sp>
        <p:nvSpPr>
          <p:cNvPr id="5" name="Text Box 5"/>
          <p:cNvSpPr txBox="1">
            <a:spLocks noChangeArrowheads="1"/>
          </p:cNvSpPr>
          <p:nvPr/>
        </p:nvSpPr>
        <p:spPr bwMode="auto">
          <a:xfrm>
            <a:off x="629841" y="1524000"/>
            <a:ext cx="7885906" cy="3231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lvl="0" algn="l"/>
            <a:r>
              <a:rPr lang="en-US" b="1" u="sng" dirty="0" smtClean="0">
                <a:latin typeface="Courier New" pitchFamily="49" charset="0"/>
                <a:cs typeface="Courier New" pitchFamily="49" charset="0"/>
              </a:rPr>
              <a:t>Common Core – ELA – Literacy in History/Social Studies – Grades 9 – 10</a:t>
            </a:r>
          </a:p>
          <a:p>
            <a:pPr lvl="0" algn="l"/>
            <a:endParaRPr lang="en-US" b="1" u="sng" dirty="0">
              <a:latin typeface="Courier New" pitchFamily="49" charset="0"/>
              <a:cs typeface="Courier New" pitchFamily="49" charset="0"/>
            </a:endParaRPr>
          </a:p>
          <a:p>
            <a:pPr lvl="0" algn="l"/>
            <a:r>
              <a:rPr lang="en-US" dirty="0">
                <a:latin typeface="Courier New" pitchFamily="49" charset="0"/>
                <a:cs typeface="Courier New" pitchFamily="49" charset="0"/>
              </a:rPr>
              <a:t>CCSS.ELA-Literacy.RH.9-10.3 Analyze in detail a series of events described in a text; determine whether earlier events caused later ones or simply preceded them. </a:t>
            </a:r>
          </a:p>
          <a:p>
            <a:pPr marL="342900" indent="-342900" algn="l">
              <a:spcBef>
                <a:spcPct val="50000"/>
              </a:spcBef>
              <a:buFont typeface="Arial" pitchFamily="34" charset="0"/>
              <a:buChar char="•"/>
            </a:pPr>
            <a:endParaRPr lang="en-US" b="1" dirty="0">
              <a:solidFill>
                <a:schemeClr val="tx1">
                  <a:lumMod val="95000"/>
                  <a:lumOff val="5000"/>
                </a:schemeClr>
              </a:solidFill>
              <a:latin typeface="Courier New" pitchFamily="49" charset="0"/>
              <a:cs typeface="Courier New" pitchFamily="49" charset="0"/>
            </a:endParaRPr>
          </a:p>
        </p:txBody>
      </p:sp>
    </p:spTree>
    <p:extLst>
      <p:ext uri="{BB962C8B-B14F-4D97-AF65-F5344CB8AC3E}">
        <p14:creationId xmlns:p14="http://schemas.microsoft.com/office/powerpoint/2010/main" val="102968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838200"/>
          </a:xfrm>
        </p:spPr>
        <p:txBody>
          <a:bodyPr/>
          <a:lstStyle/>
          <a:p>
            <a:r>
              <a:rPr lang="en-US" sz="4000" b="1" dirty="0" smtClean="0">
                <a:solidFill>
                  <a:srgbClr val="F04923"/>
                </a:solidFill>
              </a:rPr>
              <a:t>Causation</a:t>
            </a:r>
            <a:endParaRPr lang="en-US" dirty="0"/>
          </a:p>
        </p:txBody>
      </p:sp>
      <p:sp>
        <p:nvSpPr>
          <p:cNvPr id="5" name="Rectangle 4"/>
          <p:cNvSpPr/>
          <p:nvPr/>
        </p:nvSpPr>
        <p:spPr>
          <a:xfrm>
            <a:off x="693717" y="1747077"/>
            <a:ext cx="3429000" cy="3170099"/>
          </a:xfrm>
          <a:prstGeom prst="rect">
            <a:avLst/>
          </a:prstGeom>
        </p:spPr>
        <p:txBody>
          <a:bodyPr wrap="square">
            <a:spAutoFit/>
          </a:bodyPr>
          <a:lstStyle/>
          <a:p>
            <a:pPr marL="285750" indent="-285750" algn="l">
              <a:buFont typeface="Arial" pitchFamily="34" charset="0"/>
              <a:buChar char="•"/>
            </a:pPr>
            <a:r>
              <a:rPr lang="en-US" sz="2000" b="1" dirty="0" smtClean="0">
                <a:latin typeface="Courier New" pitchFamily="49" charset="0"/>
                <a:cs typeface="Courier New" pitchFamily="49" charset="0"/>
              </a:rPr>
              <a:t>Accept, Reject, or Revise the following thesis:</a:t>
            </a:r>
          </a:p>
          <a:p>
            <a:pPr algn="l"/>
            <a:endParaRPr lang="en-US" sz="2000" b="1" dirty="0" smtClean="0">
              <a:latin typeface="Courier New" pitchFamily="49" charset="0"/>
              <a:cs typeface="Courier New" pitchFamily="49" charset="0"/>
            </a:endParaRPr>
          </a:p>
          <a:p>
            <a:pPr algn="l"/>
            <a:r>
              <a:rPr lang="en-US" sz="2000" b="1" i="1" dirty="0" smtClean="0">
                <a:latin typeface="Courier New" pitchFamily="49" charset="0"/>
                <a:cs typeface="Courier New" pitchFamily="49" charset="0"/>
              </a:rPr>
              <a:t>Graphic Organizers like the one on this page are an effective tool for helping students analyze historical causation.</a:t>
            </a:r>
            <a:endParaRPr lang="en-US" sz="2000" b="1" i="1" dirty="0">
              <a:latin typeface="Courier New" pitchFamily="49" charset="0"/>
              <a:cs typeface="Courier New" pitchFamily="49"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065" t="15585" r="5437" b="6493"/>
          <a:stretch/>
        </p:blipFill>
        <p:spPr>
          <a:xfrm>
            <a:off x="4648200" y="1908799"/>
            <a:ext cx="3886198" cy="3008377"/>
          </a:xfrm>
          <a:prstGeom prst="rect">
            <a:avLst/>
          </a:prstGeom>
        </p:spPr>
      </p:pic>
    </p:spTree>
    <p:extLst>
      <p:ext uri="{BB962C8B-B14F-4D97-AF65-F5344CB8AC3E}">
        <p14:creationId xmlns:p14="http://schemas.microsoft.com/office/powerpoint/2010/main" val="1686637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838200"/>
          </a:xfrm>
        </p:spPr>
        <p:txBody>
          <a:bodyPr/>
          <a:lstStyle/>
          <a:p>
            <a:r>
              <a:rPr lang="en-US" sz="4000" b="1" dirty="0" smtClean="0">
                <a:solidFill>
                  <a:srgbClr val="F04923"/>
                </a:solidFill>
              </a:rPr>
              <a:t>Causation</a:t>
            </a:r>
            <a:endParaRPr lang="en-US" dirty="0"/>
          </a:p>
        </p:txBody>
      </p:sp>
      <p:sp>
        <p:nvSpPr>
          <p:cNvPr id="4" name="Rectangle 3"/>
          <p:cNvSpPr/>
          <p:nvPr/>
        </p:nvSpPr>
        <p:spPr>
          <a:xfrm>
            <a:off x="762000" y="1371600"/>
            <a:ext cx="7696200" cy="4093428"/>
          </a:xfrm>
          <a:prstGeom prst="rect">
            <a:avLst/>
          </a:prstGeom>
        </p:spPr>
        <p:txBody>
          <a:bodyPr wrap="square">
            <a:spAutoFit/>
          </a:bodyPr>
          <a:lstStyle/>
          <a:p>
            <a:pPr marL="285750" indent="-285750" algn="l">
              <a:buFont typeface="Arial" pitchFamily="34" charset="0"/>
              <a:buChar char="•"/>
            </a:pPr>
            <a:r>
              <a:rPr lang="en-US" sz="2000" b="1" dirty="0" smtClean="0">
                <a:latin typeface="Courier New" pitchFamily="49" charset="0"/>
                <a:cs typeface="Courier New" pitchFamily="49" charset="0"/>
              </a:rPr>
              <a:t>The Case of Billy Elliot: The Challenge of Pinning Down Causes</a:t>
            </a:r>
          </a:p>
          <a:p>
            <a:pPr algn="l"/>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285750" indent="-285750" algn="l">
              <a:buFont typeface="Arial" pitchFamily="34" charset="0"/>
              <a:buChar char="•"/>
            </a:pPr>
            <a:r>
              <a:rPr lang="en-US" sz="2000" b="1" dirty="0" smtClean="0">
                <a:latin typeface="Courier New" pitchFamily="49" charset="0"/>
                <a:cs typeface="Courier New" pitchFamily="49" charset="0"/>
              </a:rPr>
              <a:t>Approaches</a:t>
            </a:r>
          </a:p>
          <a:p>
            <a:pPr marL="742950" lvl="1" indent="-285750" algn="l">
              <a:buFont typeface="Arial" pitchFamily="34" charset="0"/>
              <a:buChar char="•"/>
            </a:pPr>
            <a:r>
              <a:rPr lang="en-US" sz="2000" b="1" dirty="0" smtClean="0">
                <a:latin typeface="Courier New" pitchFamily="49" charset="0"/>
                <a:cs typeface="Courier New" pitchFamily="49" charset="0"/>
              </a:rPr>
              <a:t>Chaos Theory</a:t>
            </a:r>
          </a:p>
          <a:p>
            <a:pPr marL="742950" lvl="1" indent="-285750" algn="l">
              <a:buFont typeface="Arial" pitchFamily="34" charset="0"/>
              <a:buChar char="•"/>
            </a:pPr>
            <a:r>
              <a:rPr lang="en-US" sz="2000" b="1" dirty="0" smtClean="0">
                <a:latin typeface="Courier New" pitchFamily="49" charset="0"/>
                <a:cs typeface="Courier New" pitchFamily="49" charset="0"/>
              </a:rPr>
              <a:t>Determinism</a:t>
            </a:r>
          </a:p>
          <a:p>
            <a:pPr lvl="1" algn="l"/>
            <a:endParaRPr lang="en-US" sz="2000" b="1" dirty="0" smtClean="0">
              <a:latin typeface="Courier New" pitchFamily="49" charset="0"/>
              <a:cs typeface="Courier New" pitchFamily="49" charset="0"/>
            </a:endParaRPr>
          </a:p>
          <a:p>
            <a:pPr marL="285750" indent="-285750" algn="l">
              <a:buFont typeface="Arial" pitchFamily="34" charset="0"/>
              <a:buChar char="•"/>
            </a:pPr>
            <a:r>
              <a:rPr lang="en-US" sz="2000" b="1" dirty="0" smtClean="0">
                <a:latin typeface="Courier New" pitchFamily="49" charset="0"/>
                <a:cs typeface="Courier New" pitchFamily="49" charset="0"/>
              </a:rPr>
              <a:t>Historians</a:t>
            </a:r>
          </a:p>
          <a:p>
            <a:pPr marL="742950" lvl="1" indent="-285750" algn="l">
              <a:buFont typeface="Arial" pitchFamily="34" charset="0"/>
              <a:buChar char="•"/>
            </a:pPr>
            <a:r>
              <a:rPr lang="en-US" sz="2000" b="1" dirty="0" smtClean="0">
                <a:latin typeface="Courier New" pitchFamily="49" charset="0"/>
                <a:cs typeface="Courier New" pitchFamily="49" charset="0"/>
              </a:rPr>
              <a:t>Whig Historians</a:t>
            </a:r>
          </a:p>
          <a:p>
            <a:pPr marL="742950" lvl="1" indent="-285750" algn="l">
              <a:buFont typeface="Arial" pitchFamily="34" charset="0"/>
              <a:buChar char="•"/>
            </a:pPr>
            <a:r>
              <a:rPr lang="en-US" sz="2000" b="1" dirty="0" smtClean="0">
                <a:latin typeface="Courier New" pitchFamily="49" charset="0"/>
                <a:cs typeface="Courier New" pitchFamily="49" charset="0"/>
              </a:rPr>
              <a:t>Annales Historians</a:t>
            </a:r>
          </a:p>
          <a:p>
            <a:pPr marL="742950" lvl="1" indent="-285750" algn="l">
              <a:buFont typeface="Arial" pitchFamily="34" charset="0"/>
              <a:buChar char="•"/>
            </a:pPr>
            <a:r>
              <a:rPr lang="en-US" sz="2000" b="1" dirty="0" smtClean="0">
                <a:latin typeface="Courier New" pitchFamily="49" charset="0"/>
                <a:cs typeface="Courier New" pitchFamily="49" charset="0"/>
              </a:rPr>
              <a:t>Marxist Historians</a:t>
            </a:r>
          </a:p>
          <a:p>
            <a:pPr lvl="1" algn="l"/>
            <a:endParaRPr lang="en-US" sz="2000" b="1" dirty="0" smtClean="0">
              <a:latin typeface="Courier New" pitchFamily="49" charset="0"/>
              <a:cs typeface="Courier New" pitchFamily="49" charset="0"/>
            </a:endParaRPr>
          </a:p>
          <a:p>
            <a:pPr marL="285750" indent="-285750" algn="l">
              <a:buFont typeface="Arial" pitchFamily="34" charset="0"/>
              <a:buChar char="•"/>
            </a:pPr>
            <a:r>
              <a:rPr lang="en-US" sz="2000" b="1" dirty="0" smtClean="0">
                <a:latin typeface="Courier New" pitchFamily="49" charset="0"/>
                <a:cs typeface="Courier New" pitchFamily="49" charset="0"/>
              </a:rPr>
              <a:t>A Practical Approach</a:t>
            </a:r>
            <a:endParaRPr lang="en-US" sz="2000" b="1" dirty="0">
              <a:latin typeface="Courier New" pitchFamily="49" charset="0"/>
              <a:cs typeface="Courier New" pitchFamily="49" charset="0"/>
            </a:endParaRPr>
          </a:p>
        </p:txBody>
      </p:sp>
    </p:spTree>
    <p:extLst>
      <p:ext uri="{BB962C8B-B14F-4D97-AF65-F5344CB8AC3E}">
        <p14:creationId xmlns:p14="http://schemas.microsoft.com/office/powerpoint/2010/main" val="1335949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838200"/>
          </a:xfrm>
        </p:spPr>
        <p:txBody>
          <a:bodyPr/>
          <a:lstStyle/>
          <a:p>
            <a:r>
              <a:rPr lang="en-US" sz="4000" b="1" dirty="0" smtClean="0">
                <a:solidFill>
                  <a:srgbClr val="F04923"/>
                </a:solidFill>
              </a:rPr>
              <a:t>Causation</a:t>
            </a:r>
            <a:endParaRPr lang="en-US" dirty="0"/>
          </a:p>
        </p:txBody>
      </p:sp>
      <p:sp>
        <p:nvSpPr>
          <p:cNvPr id="4" name="Rectangle 3"/>
          <p:cNvSpPr/>
          <p:nvPr/>
        </p:nvSpPr>
        <p:spPr>
          <a:xfrm>
            <a:off x="724694" y="1490802"/>
            <a:ext cx="7696200" cy="1938992"/>
          </a:xfrm>
          <a:prstGeom prst="rect">
            <a:avLst/>
          </a:prstGeom>
        </p:spPr>
        <p:txBody>
          <a:bodyPr wrap="square">
            <a:spAutoFit/>
          </a:bodyPr>
          <a:lstStyle/>
          <a:p>
            <a:pPr marL="285750" indent="-285750" algn="l">
              <a:buFont typeface="Arial" pitchFamily="34" charset="0"/>
              <a:buChar char="•"/>
            </a:pPr>
            <a:r>
              <a:rPr lang="en-US" sz="2000" b="1" dirty="0" smtClean="0">
                <a:latin typeface="Courier New" pitchFamily="49" charset="0"/>
                <a:cs typeface="Courier New" pitchFamily="49" charset="0"/>
              </a:rPr>
              <a:t>Chronology and Causation (Lesh, Chapter 4)</a:t>
            </a:r>
          </a:p>
          <a:p>
            <a:pPr marL="742950" lvl="1" indent="-285750" algn="l">
              <a:buFont typeface="Arial" pitchFamily="34" charset="0"/>
              <a:buChar char="•"/>
            </a:pPr>
            <a:r>
              <a:rPr lang="en-US" sz="2000" b="1" dirty="0" smtClean="0">
                <a:latin typeface="Courier New" pitchFamily="49" charset="0"/>
                <a:cs typeface="Courier New" pitchFamily="49" charset="0"/>
              </a:rPr>
              <a:t>Content or Process?</a:t>
            </a:r>
          </a:p>
          <a:p>
            <a:pPr marL="742950" lvl="1" indent="-285750" algn="l">
              <a:buFont typeface="Arial" pitchFamily="34" charset="0"/>
              <a:buChar char="•"/>
            </a:pPr>
            <a:r>
              <a:rPr lang="en-US" sz="2000" b="1" dirty="0" smtClean="0">
                <a:latin typeface="Courier New" pitchFamily="49" charset="0"/>
                <a:cs typeface="Courier New" pitchFamily="49" charset="0"/>
              </a:rPr>
              <a:t>How do time lines “disguise the true nature of the past”? (p. 77)</a:t>
            </a:r>
            <a:endParaRPr lang="en-US" sz="2000" b="1" dirty="0">
              <a:latin typeface="Courier New" pitchFamily="49" charset="0"/>
              <a:cs typeface="Courier New" pitchFamily="49" charset="0"/>
            </a:endParaRPr>
          </a:p>
          <a:p>
            <a:pPr marL="742950" lvl="1" indent="-285750" algn="l">
              <a:buFont typeface="Arial" pitchFamily="34" charset="0"/>
              <a:buChar char="•"/>
            </a:pPr>
            <a:r>
              <a:rPr lang="en-US" sz="2000" b="1" dirty="0" smtClean="0">
                <a:latin typeface="Courier New" pitchFamily="49" charset="0"/>
                <a:cs typeface="Courier New" pitchFamily="49" charset="0"/>
              </a:rPr>
              <a:t>How does </a:t>
            </a:r>
            <a:r>
              <a:rPr lang="en-US" sz="2000" b="1" dirty="0" err="1" smtClean="0">
                <a:latin typeface="Courier New" pitchFamily="49" charset="0"/>
                <a:cs typeface="Courier New" pitchFamily="49" charset="0"/>
              </a:rPr>
              <a:t>Lesh’s</a:t>
            </a:r>
            <a:r>
              <a:rPr lang="en-US" sz="2000" b="1" dirty="0" smtClean="0">
                <a:latin typeface="Courier New" pitchFamily="49" charset="0"/>
                <a:cs typeface="Courier New" pitchFamily="49" charset="0"/>
              </a:rPr>
              <a:t> Rail Strike of 1877 activity help students master chronological thinking?</a:t>
            </a:r>
          </a:p>
        </p:txBody>
      </p:sp>
    </p:spTree>
    <p:extLst>
      <p:ext uri="{BB962C8B-B14F-4D97-AF65-F5344CB8AC3E}">
        <p14:creationId xmlns:p14="http://schemas.microsoft.com/office/powerpoint/2010/main" val="189946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Edgy_Smudge_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ctrTitle"/>
          </p:nvPr>
        </p:nvSpPr>
        <p:spPr>
          <a:xfrm>
            <a:off x="381000" y="685800"/>
            <a:ext cx="5791200" cy="476250"/>
          </a:xfrm>
          <a:noFill/>
          <a:ln/>
        </p:spPr>
        <p:txBody>
          <a:bodyPr/>
          <a:lstStyle/>
          <a:p>
            <a:r>
              <a:rPr lang="en-US" sz="2800" b="1" dirty="0" smtClean="0">
                <a:solidFill>
                  <a:srgbClr val="F04923"/>
                </a:solidFill>
              </a:rPr>
              <a:t>Causation and Chronology</a:t>
            </a:r>
            <a:endParaRPr lang="en-US" sz="2800" dirty="0">
              <a:solidFill>
                <a:srgbClr val="FF3E00"/>
              </a:solidFill>
            </a:endParaRPr>
          </a:p>
        </p:txBody>
      </p:sp>
      <p:pic>
        <p:nvPicPr>
          <p:cNvPr id="6" name="TimelineViewer.swf?passedTimelines=99745"/>
          <p:cNvPicPr>
            <a:picLocks noRot="1" noChangeAspect="1"/>
          </p:cNvPicPr>
          <p:nvPr>
            <a:videoFile r:link="rId1"/>
          </p:nvPr>
        </p:nvPicPr>
        <p:blipFill>
          <a:blip r:embed="rId4"/>
          <a:stretch>
            <a:fillRect/>
          </a:stretch>
        </p:blipFill>
        <p:spPr>
          <a:xfrm>
            <a:off x="577623" y="1347391"/>
            <a:ext cx="5553075" cy="4164806"/>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145" y="2529681"/>
            <a:ext cx="23717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56241" y="5719465"/>
            <a:ext cx="4795838" cy="461665"/>
          </a:xfrm>
          <a:prstGeom prst="rect">
            <a:avLst/>
          </a:prstGeom>
        </p:spPr>
        <p:txBody>
          <a:bodyPr wrap="square">
            <a:spAutoFit/>
          </a:bodyPr>
          <a:lstStyle/>
          <a:p>
            <a:r>
              <a:rPr lang="en-US" b="1" dirty="0">
                <a:latin typeface="Courier New" pitchFamily="49" charset="0"/>
                <a:cs typeface="Courier New" pitchFamily="49" charset="0"/>
                <a:hlinkClick r:id="rId6"/>
              </a:rPr>
              <a:t>http://www.timetoast.com</a:t>
            </a:r>
            <a:r>
              <a:rPr lang="en-US" b="1" dirty="0" smtClean="0">
                <a:latin typeface="Courier New" pitchFamily="49" charset="0"/>
                <a:cs typeface="Courier New" pitchFamily="49" charset="0"/>
                <a:hlinkClick r:id="rId6"/>
              </a:rPr>
              <a:t>/</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513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gy_Smudge_PowerPoi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762000" y="533400"/>
            <a:ext cx="7543800" cy="914400"/>
          </a:xfrm>
        </p:spPr>
        <p:txBody>
          <a:bodyPr/>
          <a:lstStyle/>
          <a:p>
            <a:r>
              <a:rPr lang="en-US" sz="3200" b="1" dirty="0" smtClean="0">
                <a:solidFill>
                  <a:srgbClr val="F04923"/>
                </a:solidFill>
              </a:rPr>
              <a:t>Alternative Courses of Action</a:t>
            </a:r>
            <a:endParaRPr lang="en-US" sz="3600" dirty="0"/>
          </a:p>
        </p:txBody>
      </p:sp>
      <p:sp>
        <p:nvSpPr>
          <p:cNvPr id="2" name="Rectangle 1"/>
          <p:cNvSpPr/>
          <p:nvPr/>
        </p:nvSpPr>
        <p:spPr>
          <a:xfrm>
            <a:off x="762000" y="1371600"/>
            <a:ext cx="7696200" cy="5139869"/>
          </a:xfrm>
          <a:prstGeom prst="rect">
            <a:avLst/>
          </a:prstGeom>
        </p:spPr>
        <p:txBody>
          <a:bodyPr wrap="square">
            <a:spAutoFit/>
          </a:bodyPr>
          <a:lstStyle/>
          <a:p>
            <a:pPr algn="l"/>
            <a:r>
              <a:rPr lang="en-US" sz="1600" b="1" dirty="0" smtClean="0">
                <a:latin typeface="Courier New" pitchFamily="49" charset="0"/>
                <a:cs typeface="Courier New" pitchFamily="49" charset="0"/>
              </a:rPr>
              <a:t>Historical Thinking and Skills </a:t>
            </a:r>
          </a:p>
          <a:p>
            <a:pPr algn="l"/>
            <a:endParaRPr lang="en-US" sz="1050" b="1" dirty="0" smtClean="0">
              <a:latin typeface="Courier New" pitchFamily="49" charset="0"/>
              <a:cs typeface="Courier New" pitchFamily="49" charset="0"/>
            </a:endParaRPr>
          </a:p>
          <a:p>
            <a:pPr algn="l"/>
            <a:r>
              <a:rPr lang="en-US" sz="1600" b="1" u="sng" dirty="0" smtClean="0">
                <a:latin typeface="Courier New" pitchFamily="49" charset="0"/>
                <a:cs typeface="Courier New" pitchFamily="49" charset="0"/>
              </a:rPr>
              <a:t>Content Statement</a:t>
            </a:r>
          </a:p>
          <a:p>
            <a:pPr algn="l"/>
            <a:r>
              <a:rPr lang="en-US" sz="1600" dirty="0" smtClean="0">
                <a:latin typeface="Courier New" pitchFamily="49" charset="0"/>
                <a:cs typeface="Courier New" pitchFamily="49" charset="0"/>
              </a:rPr>
              <a:t>1. Historical </a:t>
            </a:r>
            <a:r>
              <a:rPr lang="en-US" sz="1600" dirty="0">
                <a:latin typeface="Courier New" pitchFamily="49" charset="0"/>
                <a:cs typeface="Courier New" pitchFamily="49" charset="0"/>
              </a:rPr>
              <a:t>events provide opportunities to examine alternative courses of action</a:t>
            </a:r>
            <a:r>
              <a:rPr lang="en-US" sz="1600" dirty="0" smtClean="0">
                <a:latin typeface="Courier New" pitchFamily="49" charset="0"/>
                <a:cs typeface="Courier New" pitchFamily="49" charset="0"/>
              </a:rPr>
              <a:t>.</a:t>
            </a:r>
          </a:p>
          <a:p>
            <a:pPr algn="l"/>
            <a:endParaRPr lang="en-US" sz="1200" b="1" dirty="0" smtClean="0">
              <a:latin typeface="Courier New" pitchFamily="49" charset="0"/>
              <a:cs typeface="Courier New" pitchFamily="49" charset="0"/>
            </a:endParaRPr>
          </a:p>
          <a:p>
            <a:pPr algn="l"/>
            <a:r>
              <a:rPr lang="en-US" sz="1600" b="1" u="sng" dirty="0" smtClean="0">
                <a:latin typeface="Courier New" pitchFamily="49" charset="0"/>
                <a:cs typeface="Courier New" pitchFamily="49" charset="0"/>
              </a:rPr>
              <a:t>Content Elaboration</a:t>
            </a:r>
            <a:endParaRPr lang="en-US" sz="1600" b="1" u="sng" dirty="0">
              <a:latin typeface="Courier New" pitchFamily="49" charset="0"/>
              <a:cs typeface="Courier New" pitchFamily="49" charset="0"/>
            </a:endParaRPr>
          </a:p>
          <a:p>
            <a:pPr algn="l"/>
            <a:r>
              <a:rPr lang="en-US" sz="1600" dirty="0" smtClean="0">
                <a:latin typeface="Courier New" pitchFamily="49" charset="0"/>
                <a:cs typeface="Courier New" pitchFamily="49" charset="0"/>
              </a:rPr>
              <a:t>By </a:t>
            </a:r>
            <a:r>
              <a:rPr lang="en-US" sz="1600" dirty="0">
                <a:latin typeface="Courier New" pitchFamily="49" charset="0"/>
                <a:cs typeface="Courier New" pitchFamily="49" charset="0"/>
              </a:rPr>
              <a:t>examining alternative courses of action, students can consider the </a:t>
            </a:r>
            <a:r>
              <a:rPr lang="en-US" sz="1600" dirty="0" smtClean="0">
                <a:latin typeface="Courier New" pitchFamily="49" charset="0"/>
                <a:cs typeface="Courier New" pitchFamily="49" charset="0"/>
              </a:rPr>
              <a:t>possible consequences </a:t>
            </a:r>
            <a:r>
              <a:rPr lang="en-US" sz="1600" dirty="0">
                <a:latin typeface="Courier New" pitchFamily="49" charset="0"/>
                <a:cs typeface="Courier New" pitchFamily="49" charset="0"/>
              </a:rPr>
              <a:t>and outcomes of moments in history. It also allows them to appreciate the decisions of some individuals and the actions of some groups without putting 21st century values and interpretations on historic events. </a:t>
            </a:r>
            <a:r>
              <a:rPr lang="en-US" sz="1600" dirty="0" smtClean="0">
                <a:latin typeface="Courier New" pitchFamily="49" charset="0"/>
                <a:cs typeface="Courier New" pitchFamily="49" charset="0"/>
              </a:rPr>
              <a:t>How </a:t>
            </a:r>
            <a:r>
              <a:rPr lang="en-US" sz="1600" dirty="0">
                <a:latin typeface="Courier New" pitchFamily="49" charset="0"/>
                <a:cs typeface="Courier New" pitchFamily="49" charset="0"/>
              </a:rPr>
              <a:t>might the history of the United States be different if the participants in historical events had taken different courses of action</a:t>
            </a:r>
            <a:r>
              <a:rPr lang="en-US" sz="1600" dirty="0" smtClean="0">
                <a:latin typeface="Courier New" pitchFamily="49" charset="0"/>
                <a:cs typeface="Courier New" pitchFamily="49" charset="0"/>
              </a:rPr>
              <a:t>?</a:t>
            </a:r>
          </a:p>
          <a:p>
            <a:pPr algn="l"/>
            <a:endParaRPr lang="en-US" sz="1200" b="1" dirty="0" smtClean="0">
              <a:latin typeface="Courier New" pitchFamily="49" charset="0"/>
              <a:cs typeface="Courier New" pitchFamily="49" charset="0"/>
            </a:endParaRPr>
          </a:p>
          <a:p>
            <a:pPr algn="l"/>
            <a:r>
              <a:rPr lang="en-US" sz="1600" b="1" u="sng" dirty="0" smtClean="0">
                <a:latin typeface="Courier New" pitchFamily="49" charset="0"/>
                <a:cs typeface="Courier New" pitchFamily="49" charset="0"/>
              </a:rPr>
              <a:t>Expectations for Learning</a:t>
            </a:r>
          </a:p>
          <a:p>
            <a:pPr algn="l"/>
            <a:r>
              <a:rPr lang="en-US" sz="1600" dirty="0" smtClean="0">
                <a:latin typeface="Courier New" pitchFamily="49" charset="0"/>
                <a:cs typeface="Courier New" pitchFamily="49" charset="0"/>
              </a:rPr>
              <a:t>Analyze </a:t>
            </a:r>
            <a:r>
              <a:rPr lang="en-US" sz="1600" dirty="0">
                <a:latin typeface="Courier New" pitchFamily="49" charset="0"/>
                <a:cs typeface="Courier New" pitchFamily="49" charset="0"/>
              </a:rPr>
              <a:t>a historical decision and predict the possible consequences of alternative courses of action</a:t>
            </a:r>
            <a:r>
              <a:rPr lang="en-US" sz="1600" dirty="0" smtClean="0">
                <a:latin typeface="Courier New" pitchFamily="49" charset="0"/>
                <a:cs typeface="Courier New" pitchFamily="49" charset="0"/>
              </a:rPr>
              <a:t>.</a:t>
            </a:r>
          </a:p>
          <a:p>
            <a:pPr algn="l"/>
            <a:endParaRPr lang="en-US" sz="1200" dirty="0">
              <a:latin typeface="Courier New" pitchFamily="49" charset="0"/>
              <a:cs typeface="Courier New" pitchFamily="49" charset="0"/>
            </a:endParaRPr>
          </a:p>
          <a:p>
            <a:pPr algn="l"/>
            <a:r>
              <a:rPr lang="en-US" sz="1600" dirty="0" smtClean="0">
                <a:latin typeface="Courier New" pitchFamily="49" charset="0"/>
                <a:cs typeface="Courier New" pitchFamily="49" charset="0"/>
              </a:rPr>
              <a:t>-Ohio’s New Learning Standards: K-12 Social Studies </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30702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A7CCCF-0266-4284-99B7-EA4490F2CF87}">
  <ds:schemaRefs>
    <ds:schemaRef ds:uri="http://schemas.microsoft.com/office/2006/metadata/longProperties"/>
  </ds:schemaRefs>
</ds:datastoreItem>
</file>

<file path=customXml/itemProps2.xml><?xml version="1.0" encoding="utf-8"?>
<ds:datastoreItem xmlns:ds="http://schemas.openxmlformats.org/officeDocument/2006/customXml" ds:itemID="{A8EBE007-4743-49DE-9571-425D23FF20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TotalTime>
  <Words>937</Words>
  <Application>Microsoft Office PowerPoint</Application>
  <PresentationFormat>On-screen Show (4:3)</PresentationFormat>
  <Paragraphs>128</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History as Inquiry</vt:lpstr>
      <vt:lpstr>Objectives</vt:lpstr>
      <vt:lpstr>Causation</vt:lpstr>
      <vt:lpstr>Causation</vt:lpstr>
      <vt:lpstr>Causation</vt:lpstr>
      <vt:lpstr>Causation</vt:lpstr>
      <vt:lpstr>Causation</vt:lpstr>
      <vt:lpstr>Causation and Chronology</vt:lpstr>
      <vt:lpstr>Alternative Courses of Action</vt:lpstr>
      <vt:lpstr>Alternative Courses of Action</vt:lpstr>
      <vt:lpstr>Alternative Courses of Action</vt:lpstr>
      <vt:lpstr>Alternative Courses of Action</vt:lpstr>
      <vt:lpstr>Alternative Courses of Action</vt:lpstr>
      <vt:lpstr>Alternative Courses of Action</vt:lpstr>
      <vt:lpstr>Historiography</vt:lpstr>
      <vt:lpstr>Historiography</vt:lpstr>
      <vt:lpstr>Historiography</vt:lpstr>
      <vt:lpstr>Historiography</vt:lpstr>
      <vt:lpstr>Historiography</vt:lpstr>
      <vt:lpstr>Historiography</vt:lpstr>
      <vt:lpstr>Assessing Historiography</vt:lpstr>
      <vt:lpstr>Historiography</vt:lpstr>
      <vt:lpstr>Historiography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as Inquiry</dc:title>
  <dc:creator>My Toshiba</dc:creator>
  <cp:lastModifiedBy>Matthew I Doran</cp:lastModifiedBy>
  <cp:revision>35</cp:revision>
  <dcterms:modified xsi:type="dcterms:W3CDTF">2013-03-25T14:08:38Z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TC103794819990</vt:lpwstr>
  </property>
</Properties>
</file>