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5"/>
  </p:sldMasterIdLst>
  <p:notesMasterIdLst>
    <p:notesMasterId r:id="rId17"/>
  </p:notesMasterIdLst>
  <p:sldIdLst>
    <p:sldId id="256" r:id="rId6"/>
    <p:sldId id="257" r:id="rId7"/>
    <p:sldId id="258"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777777"/>
    <a:srgbClr val="503F2E"/>
    <a:srgbClr val="DFD3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25" autoAdjust="0"/>
  </p:normalViewPr>
  <p:slideViewPr>
    <p:cSldViewPr>
      <p:cViewPr>
        <p:scale>
          <a:sx n="80" d="100"/>
          <a:sy n="80" d="100"/>
        </p:scale>
        <p:origin x="-1272"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74568-78F5-4719-A064-41B56B3C9950}" type="datetimeFigureOut">
              <a:rPr lang="en-US" smtClean="0"/>
              <a:t>3/25/2013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70FC23-82AD-4095-BDAD-FACD387A7554}" type="slidenum">
              <a:rPr lang="en-US" smtClean="0"/>
              <a:t>‹#›</a:t>
            </a:fld>
            <a:endParaRPr lang="en-US"/>
          </a:p>
        </p:txBody>
      </p:sp>
    </p:spTree>
    <p:extLst>
      <p:ext uri="{BB962C8B-B14F-4D97-AF65-F5344CB8AC3E}">
        <p14:creationId xmlns:p14="http://schemas.microsoft.com/office/powerpoint/2010/main" val="1465860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70FC23-82AD-4095-BDAD-FACD387A7554}" type="slidenum">
              <a:rPr lang="en-US" smtClean="0"/>
              <a:t>2</a:t>
            </a:fld>
            <a:endParaRPr lang="en-US"/>
          </a:p>
        </p:txBody>
      </p:sp>
    </p:spTree>
    <p:extLst>
      <p:ext uri="{BB962C8B-B14F-4D97-AF65-F5344CB8AC3E}">
        <p14:creationId xmlns:p14="http://schemas.microsoft.com/office/powerpoint/2010/main" val="9278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8F8EC-8274-47CE-B62F-2D80B647CE3C}" type="slidenum">
              <a:rPr lang="en-US"/>
              <a:pPr/>
              <a:t>4</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FE0EBF29-7E96-48D1-AF4F-DC77C268C9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E0302-294E-400D-828A-F7E54EADCD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DD3A5-4578-495F-A40B-5B09976859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7AB87-13FA-440C-A4E1-16AD8A1856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0AE93-6F6A-4B19-9847-3CDD531CE9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93444-6EB0-4E1F-8910-0049628BF6FC}"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04E-F334-4511-A992-06E1965B92A1}"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15116C-903C-4875-9C7C-22934E093C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1BFE61-C61C-4F56-89B3-E3DB7205CF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B6A6C-1555-4446-BC2B-08EF4805A86C}"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9231D-91A1-4980-B5FA-00BC299C4D3B}"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A33A33D0-BEE7-4A04-B169-E983C6440AC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learner.org/vod/vod_window.html?pid=178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acinghistory.org/teachingstrategies" TargetMode="External"/><Relationship Id="rId2" Type="http://schemas.openxmlformats.org/officeDocument/2006/relationships/hyperlink" Target="http://www.facinghistory.org/" TargetMode="External"/><Relationship Id="rId1" Type="http://schemas.openxmlformats.org/officeDocument/2006/relationships/slideLayout" Target="../slideLayouts/slideLayout2.xml"/><Relationship Id="rId4" Type="http://schemas.openxmlformats.org/officeDocument/2006/relationships/hyperlink" Target="http://www.facinghistory.org/purchasable-resources/al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0" y="1676400"/>
            <a:ext cx="5105400" cy="1524000"/>
          </a:xfrm>
        </p:spPr>
        <p:txBody>
          <a:bodyPr>
            <a:noAutofit/>
          </a:bodyPr>
          <a:lstStyle/>
          <a:p>
            <a:r>
              <a:rPr lang="en-US" dirty="0" smtClean="0"/>
              <a:t>History as Mystery and </a:t>
            </a:r>
            <a:br>
              <a:rPr lang="en-US" dirty="0" smtClean="0"/>
            </a:br>
            <a:r>
              <a:rPr lang="en-US" dirty="0" smtClean="0"/>
              <a:t>History as Inquiry</a:t>
            </a:r>
            <a:endParaRPr lang="en-US" dirty="0"/>
          </a:p>
        </p:txBody>
      </p:sp>
      <p:sp>
        <p:nvSpPr>
          <p:cNvPr id="3" name="Subtitle 2"/>
          <p:cNvSpPr>
            <a:spLocks noGrp="1"/>
          </p:cNvSpPr>
          <p:nvPr>
            <p:ph type="subTitle" idx="1"/>
          </p:nvPr>
        </p:nvSpPr>
        <p:spPr>
          <a:xfrm>
            <a:off x="4572000" y="3505200"/>
            <a:ext cx="3886200" cy="1523999"/>
          </a:xfrm>
        </p:spPr>
        <p:txBody>
          <a:bodyPr>
            <a:normAutofit/>
          </a:bodyPr>
          <a:lstStyle/>
          <a:p>
            <a:r>
              <a:rPr lang="en-US" sz="2800" dirty="0" smtClean="0">
                <a:solidFill>
                  <a:schemeClr val="bg2">
                    <a:lumMod val="25000"/>
                    <a:lumOff val="75000"/>
                  </a:schemeClr>
                </a:solidFill>
              </a:rPr>
              <a:t>27 February 2013</a:t>
            </a:r>
            <a:endParaRPr lang="en-US" sz="2800" dirty="0">
              <a:solidFill>
                <a:schemeClr val="bg2">
                  <a:lumMod val="25000"/>
                  <a:lumOff val="75000"/>
                </a:schemeClr>
              </a:solidFill>
            </a:endParaRPr>
          </a:p>
        </p:txBody>
      </p:sp>
    </p:spTree>
    <p:extLst>
      <p:ext uri="{BB962C8B-B14F-4D97-AF65-F5344CB8AC3E}">
        <p14:creationId xmlns:p14="http://schemas.microsoft.com/office/powerpoint/2010/main" val="3183130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investigation</a:t>
            </a:r>
            <a:endParaRPr lang="en-US" dirty="0"/>
          </a:p>
        </p:txBody>
      </p:sp>
      <p:sp>
        <p:nvSpPr>
          <p:cNvPr id="3" name="Content Placeholder 2"/>
          <p:cNvSpPr>
            <a:spLocks noGrp="1"/>
          </p:cNvSpPr>
          <p:nvPr>
            <p:ph idx="1"/>
          </p:nvPr>
        </p:nvSpPr>
        <p:spPr>
          <a:xfrm>
            <a:off x="685800" y="1371600"/>
            <a:ext cx="7772400" cy="3962401"/>
          </a:xfrm>
        </p:spPr>
        <p:txBody>
          <a:bodyPr>
            <a:noAutofit/>
          </a:bodyPr>
          <a:lstStyle/>
          <a:p>
            <a:r>
              <a:rPr lang="en-US" dirty="0" smtClean="0"/>
              <a:t>Backward Design – Planning the Assessment First</a:t>
            </a:r>
          </a:p>
          <a:p>
            <a:r>
              <a:rPr lang="en-US" dirty="0" smtClean="0"/>
              <a:t>Historical Investigation</a:t>
            </a:r>
          </a:p>
          <a:p>
            <a:pPr lvl="1"/>
            <a:r>
              <a:rPr lang="en-US" dirty="0" smtClean="0"/>
              <a:t>problem-solving </a:t>
            </a:r>
            <a:r>
              <a:rPr lang="en-US" dirty="0"/>
              <a:t>activity which enables students </a:t>
            </a:r>
            <a:r>
              <a:rPr lang="en-US" dirty="0" smtClean="0"/>
              <a:t>to:</a:t>
            </a:r>
          </a:p>
          <a:p>
            <a:pPr lvl="2"/>
            <a:r>
              <a:rPr lang="en-US" dirty="0" smtClean="0"/>
              <a:t>develop </a:t>
            </a:r>
            <a:r>
              <a:rPr lang="en-US" dirty="0"/>
              <a:t>and apply the skills of an historian, such as making sense of source material and managing </a:t>
            </a:r>
            <a:r>
              <a:rPr lang="en-US" dirty="0" smtClean="0"/>
              <a:t>conflicting interpretations</a:t>
            </a:r>
            <a:endParaRPr lang="en-US" dirty="0"/>
          </a:p>
          <a:p>
            <a:pPr lvl="2"/>
            <a:r>
              <a:rPr lang="en-US" dirty="0" smtClean="0"/>
              <a:t>search </a:t>
            </a:r>
            <a:r>
              <a:rPr lang="en-US" dirty="0"/>
              <a:t>for, select, evaluate and use evidence to reach a decision or solve a </a:t>
            </a:r>
            <a:r>
              <a:rPr lang="en-US" dirty="0" smtClean="0"/>
              <a:t>problem</a:t>
            </a:r>
          </a:p>
          <a:p>
            <a:pPr lvl="1"/>
            <a:r>
              <a:rPr lang="en-US" dirty="0" smtClean="0"/>
              <a:t>Written Account </a:t>
            </a:r>
          </a:p>
          <a:p>
            <a:pPr lvl="2"/>
            <a:r>
              <a:rPr lang="en-US" dirty="0"/>
              <a:t>A. Plan of the investigation</a:t>
            </a:r>
            <a:endParaRPr lang="en-US" sz="2400" dirty="0"/>
          </a:p>
          <a:p>
            <a:pPr lvl="2"/>
            <a:r>
              <a:rPr lang="en-US" dirty="0"/>
              <a:t>B. Summary of evidence </a:t>
            </a:r>
            <a:endParaRPr lang="en-US" sz="2400" dirty="0"/>
          </a:p>
          <a:p>
            <a:pPr lvl="2"/>
            <a:r>
              <a:rPr lang="en-US" dirty="0"/>
              <a:t>C. Evaluation of sources </a:t>
            </a:r>
            <a:endParaRPr lang="en-US" sz="2400" dirty="0"/>
          </a:p>
          <a:p>
            <a:pPr lvl="2"/>
            <a:r>
              <a:rPr lang="en-US" dirty="0"/>
              <a:t>D. Analysis </a:t>
            </a:r>
            <a:endParaRPr lang="en-US" sz="2400" dirty="0"/>
          </a:p>
          <a:p>
            <a:pPr lvl="2"/>
            <a:r>
              <a:rPr lang="en-US" dirty="0"/>
              <a:t>E. Conclusion </a:t>
            </a:r>
            <a:endParaRPr lang="en-US" sz="2400" dirty="0"/>
          </a:p>
          <a:p>
            <a:pPr lvl="2"/>
            <a:r>
              <a:rPr lang="en-US" dirty="0"/>
              <a:t>F. List of sources </a:t>
            </a:r>
            <a:endParaRPr lang="en-US" sz="2400" dirty="0"/>
          </a:p>
        </p:txBody>
      </p:sp>
    </p:spTree>
    <p:extLst>
      <p:ext uri="{BB962C8B-B14F-4D97-AF65-F5344CB8AC3E}">
        <p14:creationId xmlns:p14="http://schemas.microsoft.com/office/powerpoint/2010/main" val="1798507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investigation</a:t>
            </a:r>
            <a:endParaRPr lang="en-US" dirty="0"/>
          </a:p>
        </p:txBody>
      </p:sp>
      <p:sp>
        <p:nvSpPr>
          <p:cNvPr id="3" name="Content Placeholder 2"/>
          <p:cNvSpPr>
            <a:spLocks noGrp="1"/>
          </p:cNvSpPr>
          <p:nvPr>
            <p:ph idx="1"/>
          </p:nvPr>
        </p:nvSpPr>
        <p:spPr/>
        <p:txBody>
          <a:bodyPr>
            <a:normAutofit/>
          </a:bodyPr>
          <a:lstStyle/>
          <a:p>
            <a:r>
              <a:rPr lang="en-US" sz="2400" dirty="0" smtClean="0"/>
              <a:t>Scaffolding for Student Success</a:t>
            </a:r>
          </a:p>
          <a:p>
            <a:pPr lvl="1"/>
            <a:r>
              <a:rPr lang="en-US" sz="1800" dirty="0" smtClean="0"/>
              <a:t>What skills do students need to develop in order to successfully complete the Historical Investigation assessment (or a DBQ, research paper, or other form of inquiry-based assessment)? </a:t>
            </a:r>
            <a:endParaRPr lang="en-US" sz="1800" dirty="0"/>
          </a:p>
        </p:txBody>
      </p:sp>
    </p:spTree>
    <p:extLst>
      <p:ext uri="{BB962C8B-B14F-4D97-AF65-F5344CB8AC3E}">
        <p14:creationId xmlns:p14="http://schemas.microsoft.com/office/powerpoint/2010/main" val="319182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a:t>
            </a:r>
            <a:endParaRPr lang="en-US" dirty="0"/>
          </a:p>
        </p:txBody>
      </p:sp>
      <p:sp>
        <p:nvSpPr>
          <p:cNvPr id="3" name="Content Placeholder 2"/>
          <p:cNvSpPr>
            <a:spLocks noGrp="1"/>
          </p:cNvSpPr>
          <p:nvPr>
            <p:ph idx="1"/>
          </p:nvPr>
        </p:nvSpPr>
        <p:spPr/>
        <p:txBody>
          <a:bodyPr/>
          <a:lstStyle/>
          <a:p>
            <a:r>
              <a:rPr lang="en-US" sz="2800" dirty="0" smtClean="0"/>
              <a:t>Name</a:t>
            </a:r>
          </a:p>
          <a:p>
            <a:r>
              <a:rPr lang="en-US" sz="2800" dirty="0" smtClean="0"/>
              <a:t>School</a:t>
            </a:r>
          </a:p>
          <a:p>
            <a:r>
              <a:rPr lang="en-US" sz="2800" dirty="0" smtClean="0"/>
              <a:t>Grade/Courses Taught</a:t>
            </a:r>
          </a:p>
          <a:p>
            <a:r>
              <a:rPr lang="en-US" sz="2800" dirty="0" smtClean="0"/>
              <a:t>Historical Fact about Your Hometown</a:t>
            </a:r>
          </a:p>
          <a:p>
            <a:pPr marL="68580" indent="0">
              <a:buNone/>
            </a:pPr>
            <a:endParaRPr lang="en-US" dirty="0"/>
          </a:p>
        </p:txBody>
      </p:sp>
    </p:spTree>
    <p:extLst>
      <p:ext uri="{BB962C8B-B14F-4D97-AF65-F5344CB8AC3E}">
        <p14:creationId xmlns:p14="http://schemas.microsoft.com/office/powerpoint/2010/main" val="3242884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Activity</a:t>
            </a:r>
            <a:endParaRPr lang="en-US" dirty="0"/>
          </a:p>
        </p:txBody>
      </p:sp>
      <p:sp>
        <p:nvSpPr>
          <p:cNvPr id="3" name="Content Placeholder 2"/>
          <p:cNvSpPr>
            <a:spLocks noGrp="1"/>
          </p:cNvSpPr>
          <p:nvPr>
            <p:ph idx="1"/>
          </p:nvPr>
        </p:nvSpPr>
        <p:spPr/>
        <p:txBody>
          <a:bodyPr>
            <a:normAutofit/>
          </a:bodyPr>
          <a:lstStyle/>
          <a:p>
            <a:r>
              <a:rPr lang="en-US" sz="2800" dirty="0" smtClean="0"/>
              <a:t>Find the quote that best reflects your beliefs about teaching and learning history.  Stand next to the quote and discuss your thoughts with others who gather next to the same quote.</a:t>
            </a:r>
          </a:p>
          <a:p>
            <a:pPr marL="68580" indent="0">
              <a:buNone/>
            </a:pPr>
            <a:endParaRPr lang="en-US" sz="2800" dirty="0" smtClean="0"/>
          </a:p>
          <a:p>
            <a:pPr marL="68580" indent="0">
              <a:buNone/>
            </a:pPr>
            <a:endParaRPr lang="en-US" sz="2800" dirty="0"/>
          </a:p>
        </p:txBody>
      </p:sp>
    </p:spTree>
    <p:extLst>
      <p:ext uri="{BB962C8B-B14F-4D97-AF65-F5344CB8AC3E}">
        <p14:creationId xmlns:p14="http://schemas.microsoft.com/office/powerpoint/2010/main" val="26297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57200"/>
            <a:ext cx="8382000" cy="682625"/>
          </a:xfrm>
        </p:spPr>
        <p:txBody>
          <a:bodyPr>
            <a:noAutofit/>
          </a:bodyPr>
          <a:lstStyle/>
          <a:p>
            <a:r>
              <a:rPr lang="en-US" dirty="0" smtClean="0"/>
              <a:t>Historical Understanding</a:t>
            </a:r>
            <a:endParaRPr lang="en-US" dirty="0"/>
          </a:p>
        </p:txBody>
      </p:sp>
      <p:sp>
        <p:nvSpPr>
          <p:cNvPr id="5123" name="Rectangle 3"/>
          <p:cNvSpPr>
            <a:spLocks noGrp="1" noChangeArrowheads="1"/>
          </p:cNvSpPr>
          <p:nvPr>
            <p:ph type="body" idx="1"/>
          </p:nvPr>
        </p:nvSpPr>
        <p:spPr>
          <a:xfrm>
            <a:off x="457200" y="1219200"/>
            <a:ext cx="8229600" cy="4648200"/>
          </a:xfrm>
        </p:spPr>
        <p:txBody>
          <a:bodyPr>
            <a:normAutofit/>
          </a:bodyPr>
          <a:lstStyle/>
          <a:p>
            <a:pPr>
              <a:lnSpc>
                <a:spcPct val="90000"/>
              </a:lnSpc>
            </a:pPr>
            <a:r>
              <a:rPr lang="en-US" sz="2800" dirty="0"/>
              <a:t>“Surely a grade of 33 in 100 on the simplest and most obvious facts of American history is not a record in which any high school can take pride</a:t>
            </a:r>
            <a:r>
              <a:rPr lang="en-US" sz="2800" dirty="0" smtClean="0"/>
              <a:t>.”</a:t>
            </a:r>
            <a:endParaRPr lang="en-US" sz="2800" dirty="0"/>
          </a:p>
          <a:p>
            <a:pPr>
              <a:lnSpc>
                <a:spcPct val="90000"/>
              </a:lnSpc>
            </a:pPr>
            <a:r>
              <a:rPr lang="en-US" sz="2800" dirty="0"/>
              <a:t>Why isn’t </a:t>
            </a:r>
            <a:r>
              <a:rPr lang="en-US" sz="2800" dirty="0" smtClean="0"/>
              <a:t> Sam Wineburg, the nation’s leading history educator, </a:t>
            </a:r>
            <a:r>
              <a:rPr lang="en-US" sz="2800" dirty="0"/>
              <a:t>alarmed at </a:t>
            </a:r>
            <a:r>
              <a:rPr lang="en-US" sz="2800" dirty="0" smtClean="0"/>
              <a:t>these kind of statistics?</a:t>
            </a:r>
            <a:endParaRPr lang="en-US" sz="2800" dirty="0"/>
          </a:p>
          <a:p>
            <a:pPr lvl="1">
              <a:lnSpc>
                <a:spcPct val="90000"/>
              </a:lnSpc>
            </a:pPr>
            <a:r>
              <a:rPr lang="en-US" sz="2000" dirty="0"/>
              <a:t>The continuity of “illiteracy</a:t>
            </a:r>
            <a:r>
              <a:rPr lang="en-US" sz="2000" dirty="0" smtClean="0"/>
              <a:t>”</a:t>
            </a:r>
            <a:endParaRPr lang="en-US" sz="2000" dirty="0"/>
          </a:p>
          <a:p>
            <a:pPr lvl="1">
              <a:lnSpc>
                <a:spcPct val="90000"/>
              </a:lnSpc>
            </a:pPr>
            <a:r>
              <a:rPr lang="en-US" sz="2000" dirty="0"/>
              <a:t>Two </a:t>
            </a:r>
            <a:r>
              <a:rPr lang="en-US" sz="2000" dirty="0" smtClean="0"/>
              <a:t>types </a:t>
            </a:r>
            <a:r>
              <a:rPr lang="en-US" sz="2000" dirty="0"/>
              <a:t>of illiteracy – </a:t>
            </a:r>
            <a:r>
              <a:rPr lang="en-US" sz="2000" dirty="0" smtClean="0"/>
              <a:t>compare </a:t>
            </a:r>
            <a:r>
              <a:rPr lang="en-US" sz="2000" dirty="0"/>
              <a:t>“Jaywalking” with </a:t>
            </a:r>
            <a:r>
              <a:rPr lang="en-US" sz="2000" dirty="0" smtClean="0"/>
              <a:t>Historical </a:t>
            </a:r>
            <a:r>
              <a:rPr lang="en-US" sz="2000" dirty="0"/>
              <a:t>Quotes </a:t>
            </a:r>
            <a:r>
              <a:rPr lang="en-US" sz="2000" dirty="0" smtClean="0"/>
              <a:t>Activity</a:t>
            </a:r>
            <a:endParaRPr lang="en-US" sz="2000" dirty="0"/>
          </a:p>
          <a:p>
            <a:pPr>
              <a:lnSpc>
                <a:spcPct val="90000"/>
              </a:lnSpc>
            </a:pPr>
            <a:r>
              <a:rPr lang="en-US" sz="2800" dirty="0"/>
              <a:t>What does mean to understand history? </a:t>
            </a:r>
          </a:p>
          <a:p>
            <a:pPr lvl="1">
              <a:lnSpc>
                <a:spcPct val="90000"/>
              </a:lnSpc>
            </a:pPr>
            <a:r>
              <a:rPr lang="en-US" sz="2000" dirty="0"/>
              <a:t>What distinguishes the expert from the novice</a:t>
            </a:r>
            <a:r>
              <a:rPr lang="en-US" sz="2000" dirty="0" smtClean="0"/>
              <a:t>?</a:t>
            </a:r>
          </a:p>
          <a:p>
            <a:pPr marL="468630" lvl="1" indent="0">
              <a:lnSpc>
                <a:spcPct val="90000"/>
              </a:lnSpc>
              <a:buNone/>
            </a:pPr>
            <a:endParaRPr lang="en-US" sz="2000" dirty="0" smtClean="0"/>
          </a:p>
          <a:p>
            <a:pPr marL="468630" lvl="1" indent="0">
              <a:lnSpc>
                <a:spcPct val="90000"/>
              </a:lnSpc>
              <a:buNone/>
            </a:pPr>
            <a:endParaRPr lang="en-US" sz="2000" dirty="0"/>
          </a:p>
        </p:txBody>
      </p:sp>
    </p:spTree>
    <p:extLst>
      <p:ext uri="{BB962C8B-B14F-4D97-AF65-F5344CB8AC3E}">
        <p14:creationId xmlns:p14="http://schemas.microsoft.com/office/powerpoint/2010/main" val="164359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calcmode="lin" valueType="num">
                                      <p:cBhvr additive="base">
                                        <p:cTn id="17"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123">
                                            <p:txEl>
                                              <p:pRg st="3" end="3"/>
                                            </p:txEl>
                                          </p:spTgt>
                                        </p:tgtEl>
                                        <p:attrNameLst>
                                          <p:attrName>style.visibility</p:attrName>
                                        </p:attrNameLst>
                                      </p:cBhvr>
                                      <p:to>
                                        <p:strVal val="visible"/>
                                      </p:to>
                                    </p:set>
                                    <p:anim calcmode="lin" valueType="num">
                                      <p:cBhvr additive="base">
                                        <p:cTn id="21"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23" presetID="22" presetClass="entr" presetSubtype="8" fill="hold" grpId="1" nodeType="with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Effect transition="in" filter="wipe(left)">
                                      <p:cBhvr>
                                        <p:cTn id="25" dur="500"/>
                                        <p:tgtEl>
                                          <p:spTgt spid="5123">
                                            <p:txEl>
                                              <p:pRg st="2" end="2"/>
                                            </p:txEl>
                                          </p:spTgt>
                                        </p:tgtEl>
                                      </p:cBhvr>
                                    </p:animEffect>
                                  </p:childTnLst>
                                </p:cTn>
                              </p:par>
                              <p:par>
                                <p:cTn id="26" presetID="22" presetClass="entr" presetSubtype="8" fill="hold" grpId="1" nodeType="with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wipe(left)">
                                      <p:cBhvr>
                                        <p:cTn id="28" dur="500"/>
                                        <p:tgtEl>
                                          <p:spTgt spid="512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1" nodeType="clickEffect">
                                  <p:stCondLst>
                                    <p:cond delay="0"/>
                                  </p:stCondLst>
                                  <p:childTnLst>
                                    <p:set>
                                      <p:cBhvr>
                                        <p:cTn id="32" dur="1" fill="hold">
                                          <p:stCondLst>
                                            <p:cond delay="0"/>
                                          </p:stCondLst>
                                        </p:cTn>
                                        <p:tgtEl>
                                          <p:spTgt spid="5123">
                                            <p:txEl>
                                              <p:pRg st="4" end="4"/>
                                            </p:txEl>
                                          </p:spTgt>
                                        </p:tgtEl>
                                        <p:attrNameLst>
                                          <p:attrName>style.visibility</p:attrName>
                                        </p:attrNameLst>
                                      </p:cBhvr>
                                      <p:to>
                                        <p:strVal val="visible"/>
                                      </p:to>
                                    </p:set>
                                    <p:animEffect transition="in" filter="wipe(left)">
                                      <p:cBhvr>
                                        <p:cTn id="33" dur="500"/>
                                        <p:tgtEl>
                                          <p:spTgt spid="5123">
                                            <p:txEl>
                                              <p:pRg st="4" end="4"/>
                                            </p:txEl>
                                          </p:spTgt>
                                        </p:tgtEl>
                                      </p:cBhvr>
                                    </p:animEffect>
                                  </p:childTnLst>
                                </p:cTn>
                              </p:par>
                              <p:par>
                                <p:cTn id="34" presetID="22" presetClass="entr" presetSubtype="8" fill="hold" grpId="1" nodeType="withEffect">
                                  <p:stCondLst>
                                    <p:cond delay="0"/>
                                  </p:stCondLst>
                                  <p:childTnLst>
                                    <p:set>
                                      <p:cBhvr>
                                        <p:cTn id="35" dur="1" fill="hold">
                                          <p:stCondLst>
                                            <p:cond delay="0"/>
                                          </p:stCondLst>
                                        </p:cTn>
                                        <p:tgtEl>
                                          <p:spTgt spid="5123">
                                            <p:txEl>
                                              <p:pRg st="5" end="5"/>
                                            </p:txEl>
                                          </p:spTgt>
                                        </p:tgtEl>
                                        <p:attrNameLst>
                                          <p:attrName>style.visibility</p:attrName>
                                        </p:attrNameLst>
                                      </p:cBhvr>
                                      <p:to>
                                        <p:strVal val="visible"/>
                                      </p:to>
                                    </p:set>
                                    <p:animEffect transition="in" filter="wipe(left)">
                                      <p:cBhvr>
                                        <p:cTn id="36"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as a humanizing agent</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“What is history good for?  Why even teach it in schools? My claim in a nutshell is that history holds the potential, only partly realized, of humanizing us in ways offered by few other areas in the school curriculum. …Each generation must ask itself anew why studying the past is important, and remind itself why history can bring us together…”  </a:t>
            </a:r>
          </a:p>
          <a:p>
            <a:pPr marL="468630" lvl="1" indent="0">
              <a:buNone/>
            </a:pPr>
            <a:r>
              <a:rPr lang="en-US" sz="2400" dirty="0" smtClean="0"/>
              <a:t>- Sam Wineburg, Historical Thinking and Other Unnatural Acts</a:t>
            </a:r>
            <a:endParaRPr lang="en-US" sz="2400" dirty="0"/>
          </a:p>
        </p:txBody>
      </p:sp>
    </p:spTree>
    <p:extLst>
      <p:ext uri="{BB962C8B-B14F-4D97-AF65-F5344CB8AC3E}">
        <p14:creationId xmlns:p14="http://schemas.microsoft.com/office/powerpoint/2010/main" val="2877331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as a humanizing agent</a:t>
            </a:r>
          </a:p>
        </p:txBody>
      </p:sp>
      <p:sp>
        <p:nvSpPr>
          <p:cNvPr id="3" name="Content Placeholder 2"/>
          <p:cNvSpPr>
            <a:spLocks noGrp="1"/>
          </p:cNvSpPr>
          <p:nvPr>
            <p:ph idx="1"/>
          </p:nvPr>
        </p:nvSpPr>
        <p:spPr/>
        <p:txBody>
          <a:bodyPr>
            <a:normAutofit/>
          </a:bodyPr>
          <a:lstStyle/>
          <a:p>
            <a:r>
              <a:rPr lang="en-US" sz="2800" dirty="0" smtClean="0"/>
              <a:t>How does history humanize us?  </a:t>
            </a:r>
          </a:p>
          <a:p>
            <a:r>
              <a:rPr lang="en-US" sz="2800" dirty="0" smtClean="0"/>
              <a:t>If this is the goal of history education, what are the implications for teaching strategies? </a:t>
            </a:r>
          </a:p>
          <a:p>
            <a:pPr lvl="1"/>
            <a:r>
              <a:rPr lang="en-US" sz="2400" dirty="0" smtClean="0"/>
              <a:t>What we teach</a:t>
            </a:r>
          </a:p>
          <a:p>
            <a:pPr lvl="1"/>
            <a:r>
              <a:rPr lang="en-US" sz="2400" dirty="0" smtClean="0"/>
              <a:t>How we teach</a:t>
            </a:r>
          </a:p>
        </p:txBody>
      </p:sp>
    </p:spTree>
    <p:extLst>
      <p:ext uri="{BB962C8B-B14F-4D97-AF65-F5344CB8AC3E}">
        <p14:creationId xmlns:p14="http://schemas.microsoft.com/office/powerpoint/2010/main" val="2038912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as a humanizing agent</a:t>
            </a:r>
            <a:endParaRPr lang="en-US" dirty="0"/>
          </a:p>
        </p:txBody>
      </p:sp>
      <p:sp>
        <p:nvSpPr>
          <p:cNvPr id="3" name="Content Placeholder 2"/>
          <p:cNvSpPr>
            <a:spLocks noGrp="1"/>
          </p:cNvSpPr>
          <p:nvPr>
            <p:ph idx="1"/>
          </p:nvPr>
        </p:nvSpPr>
        <p:spPr>
          <a:xfrm>
            <a:off x="685800" y="1447800"/>
            <a:ext cx="7772400" cy="3810000"/>
          </a:xfrm>
        </p:spPr>
        <p:txBody>
          <a:bodyPr/>
          <a:lstStyle/>
          <a:p>
            <a:r>
              <a:rPr lang="en-US" dirty="0" smtClean="0"/>
              <a:t>Identity – My place in this world, my place in history</a:t>
            </a:r>
          </a:p>
        </p:txBody>
      </p:sp>
      <p:sp>
        <p:nvSpPr>
          <p:cNvPr id="5" name="TextBox 4"/>
          <p:cNvSpPr txBox="1"/>
          <p:nvPr/>
        </p:nvSpPr>
        <p:spPr>
          <a:xfrm>
            <a:off x="6324600" y="2198914"/>
            <a:ext cx="2438400" cy="2862322"/>
          </a:xfrm>
          <a:prstGeom prst="rect">
            <a:avLst/>
          </a:prstGeom>
          <a:noFill/>
        </p:spPr>
        <p:txBody>
          <a:bodyPr wrap="square" rtlCol="0">
            <a:spAutoFit/>
          </a:bodyPr>
          <a:lstStyle/>
          <a:p>
            <a:r>
              <a:rPr lang="en-US" sz="2000" dirty="0" smtClean="0">
                <a:latin typeface="+mn-lt"/>
              </a:rPr>
              <a:t>How does the teacher use history as a humanizing agent? </a:t>
            </a:r>
          </a:p>
          <a:p>
            <a:endParaRPr lang="en-US" sz="2000" dirty="0">
              <a:latin typeface="+mn-lt"/>
            </a:endParaRPr>
          </a:p>
          <a:p>
            <a:r>
              <a:rPr lang="en-US" sz="2000" dirty="0" smtClean="0">
                <a:latin typeface="+mn-lt"/>
              </a:rPr>
              <a:t>How does she use inquiry to engage students in the subject?</a:t>
            </a:r>
            <a:endParaRPr lang="en-US" sz="2000" dirty="0">
              <a:latin typeface="+mn-lt"/>
            </a:endParaRPr>
          </a:p>
        </p:txBody>
      </p:sp>
      <p:sp>
        <p:nvSpPr>
          <p:cNvPr id="6" name="Rectangle 5"/>
          <p:cNvSpPr/>
          <p:nvPr/>
        </p:nvSpPr>
        <p:spPr>
          <a:xfrm>
            <a:off x="887681" y="3460798"/>
            <a:ext cx="5410200" cy="338554"/>
          </a:xfrm>
          <a:prstGeom prst="rect">
            <a:avLst/>
          </a:prstGeom>
        </p:spPr>
        <p:txBody>
          <a:bodyPr wrap="square">
            <a:spAutoFit/>
          </a:bodyPr>
          <a:lstStyle/>
          <a:p>
            <a:r>
              <a:rPr lang="en-US" sz="1600" dirty="0">
                <a:solidFill>
                  <a:schemeClr val="tx1">
                    <a:lumMod val="95000"/>
                  </a:schemeClr>
                </a:solidFill>
                <a:hlinkClick r:id="rId2"/>
              </a:rPr>
              <a:t>http://</a:t>
            </a:r>
            <a:r>
              <a:rPr lang="en-US" sz="1600" dirty="0" smtClean="0">
                <a:solidFill>
                  <a:schemeClr val="tx1">
                    <a:lumMod val="95000"/>
                  </a:schemeClr>
                </a:solidFill>
                <a:hlinkClick r:id="rId2"/>
              </a:rPr>
              <a:t>learner.org/vod/vod_window.html?pid=1782</a:t>
            </a:r>
            <a:r>
              <a:rPr lang="en-US" sz="1600" dirty="0" smtClean="0">
                <a:solidFill>
                  <a:schemeClr val="tx1">
                    <a:lumMod val="95000"/>
                  </a:schemeClr>
                </a:solidFill>
              </a:rPr>
              <a:t> </a:t>
            </a:r>
            <a:endParaRPr lang="en-US" sz="1600" dirty="0">
              <a:solidFill>
                <a:schemeClr val="tx1">
                  <a:lumMod val="9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312533"/>
            <a:ext cx="1104900"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4857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as a humanizing agent</a:t>
            </a:r>
            <a:endParaRPr lang="en-US" dirty="0"/>
          </a:p>
        </p:txBody>
      </p:sp>
      <p:sp>
        <p:nvSpPr>
          <p:cNvPr id="3" name="Content Placeholder 2"/>
          <p:cNvSpPr>
            <a:spLocks noGrp="1"/>
          </p:cNvSpPr>
          <p:nvPr>
            <p:ph idx="1"/>
          </p:nvPr>
        </p:nvSpPr>
        <p:spPr/>
        <p:txBody>
          <a:bodyPr>
            <a:normAutofit/>
          </a:bodyPr>
          <a:lstStyle/>
          <a:p>
            <a:r>
              <a:rPr lang="en-US" sz="2800" dirty="0" smtClean="0"/>
              <a:t>Web Resource – Facing History and Ourselves</a:t>
            </a:r>
          </a:p>
          <a:p>
            <a:pPr lvl="1"/>
            <a:r>
              <a:rPr lang="en-US" sz="2800" dirty="0" smtClean="0">
                <a:hlinkClick r:id="rId2"/>
              </a:rPr>
              <a:t>www.facinghistory.org</a:t>
            </a:r>
            <a:r>
              <a:rPr lang="en-US" sz="2800" dirty="0" smtClean="0"/>
              <a:t> </a:t>
            </a:r>
          </a:p>
          <a:p>
            <a:pPr lvl="1"/>
            <a:r>
              <a:rPr lang="en-US" sz="2800" dirty="0" smtClean="0">
                <a:hlinkClick r:id="rId3"/>
              </a:rPr>
              <a:t>Teaching Strategies</a:t>
            </a:r>
            <a:endParaRPr lang="en-US" sz="2800" dirty="0" smtClean="0"/>
          </a:p>
          <a:p>
            <a:pPr lvl="1"/>
            <a:r>
              <a:rPr lang="en-US" sz="2800" dirty="0" smtClean="0">
                <a:hlinkClick r:id="rId4"/>
              </a:rPr>
              <a:t>Publications</a:t>
            </a:r>
            <a:endParaRPr lang="en-US" sz="2800" dirty="0" smtClean="0"/>
          </a:p>
        </p:txBody>
      </p:sp>
    </p:spTree>
    <p:extLst>
      <p:ext uri="{BB962C8B-B14F-4D97-AF65-F5344CB8AC3E}">
        <p14:creationId xmlns:p14="http://schemas.microsoft.com/office/powerpoint/2010/main" val="78539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as mystery/inquiry</a:t>
            </a:r>
            <a:endParaRPr lang="en-US" dirty="0"/>
          </a:p>
        </p:txBody>
      </p:sp>
      <p:sp>
        <p:nvSpPr>
          <p:cNvPr id="3" name="Content Placeholder 2"/>
          <p:cNvSpPr>
            <a:spLocks noGrp="1"/>
          </p:cNvSpPr>
          <p:nvPr>
            <p:ph idx="1"/>
          </p:nvPr>
        </p:nvSpPr>
        <p:spPr/>
        <p:txBody>
          <a:bodyPr>
            <a:normAutofit/>
          </a:bodyPr>
          <a:lstStyle/>
          <a:p>
            <a:r>
              <a:rPr lang="en-US" sz="2800" dirty="0" smtClean="0"/>
              <a:t>What about the Common Core?</a:t>
            </a:r>
          </a:p>
        </p:txBody>
      </p:sp>
    </p:spTree>
    <p:extLst>
      <p:ext uri="{BB962C8B-B14F-4D97-AF65-F5344CB8AC3E}">
        <p14:creationId xmlns:p14="http://schemas.microsoft.com/office/powerpoint/2010/main" val="3855412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ed1fea5d08807278759d338940aa9e8f">
  <xsd:schema xmlns:xsd="http://www.w3.org/2001/XMLSchema" xmlns:xs="http://www.w3.org/2001/XMLSchema" xmlns:p="http://schemas.microsoft.com/office/2006/metadata/properties" xmlns:ns2="145c5697-5eb5-440b-b2f1-a8273fb59250" targetNamespace="http://schemas.microsoft.com/office/2006/metadata/properties" ma:root="true" ma:fieldsID="174e4b03d57b3d621fa064bbab783e99"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NumericAssetId xmlns="145c5697-5eb5-440b-b2f1-a8273fb59250" xsi:nil="true"/>
    <AssetType xmlns="145c5697-5eb5-440b-b2f1-a8273fb59250">TP</AssetType>
    <Markets xmlns="145c5697-5eb5-440b-b2f1-a8273fb59250" xsi:nil="true"/>
    <AppVer xmlns="145c5697-5eb5-440b-b2f1-a8273fb59250" xsi:nil="true"/>
    <AuthoringAssetId xmlns="145c5697-5eb5-440b-b2f1-a8273fb59250">TP001090012</AuthoringAssetId>
    <AssetId xmlns="145c5697-5eb5-440b-b2f1-a8273fb59250">TS001090012</AssetId>
  </documentManagement>
</p:properties>
</file>

<file path=customXml/itemProps1.xml><?xml version="1.0" encoding="utf-8"?>
<ds:datastoreItem xmlns:ds="http://schemas.openxmlformats.org/officeDocument/2006/customXml" ds:itemID="{E51AECB7-602B-4215-9D66-6B46E0E30F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BD63881-3783-499B-B856-6E2BCC527E6D}">
  <ds:schemaRefs>
    <ds:schemaRef ds:uri="http://schemas.microsoft.com/sharepoint/v3/contenttype/forms"/>
  </ds:schemaRefs>
</ds:datastoreItem>
</file>

<file path=customXml/itemProps3.xml><?xml version="1.0" encoding="utf-8"?>
<ds:datastoreItem xmlns:ds="http://schemas.openxmlformats.org/officeDocument/2006/customXml" ds:itemID="{F1C3103B-6C82-448F-AADE-0EAAFC2C9FC8}">
  <ds:schemaRefs>
    <ds:schemaRef ds:uri="http://schemas.microsoft.com/office/2006/metadata/longProperties"/>
  </ds:schemaRefs>
</ds:datastoreItem>
</file>

<file path=customXml/itemProps4.xml><?xml version="1.0" encoding="utf-8"?>
<ds:datastoreItem xmlns:ds="http://schemas.openxmlformats.org/officeDocument/2006/customXml" ds:itemID="{AD3DAC99-800D-4CB2-B10A-36AEC058356B}">
  <ds:schemaRefs>
    <ds:schemaRef ds:uri="http://purl.org/dc/elements/1.1/"/>
    <ds:schemaRef ds:uri="http://schemas.microsoft.com/office/2006/documentManagement/types"/>
    <ds:schemaRef ds:uri="http://purl.org/dc/dcmitype/"/>
    <ds:schemaRef ds:uri="http://schemas.microsoft.com/office/infopath/2007/PartnerControls"/>
    <ds:schemaRef ds:uri="http://purl.org/dc/terms/"/>
    <ds:schemaRef ds:uri="145c5697-5eb5-440b-b2f1-a8273fb59250"/>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TC101859862[[fn=Urban Pop]]</Template>
  <TotalTime>593</TotalTime>
  <Words>448</Words>
  <Application>Microsoft Office PowerPoint</Application>
  <PresentationFormat>On-screen Show (4:3)</PresentationFormat>
  <Paragraphs>55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 Pop</vt:lpstr>
      <vt:lpstr>History as Mystery and  History as Inquiry</vt:lpstr>
      <vt:lpstr>Welcome and introduction</vt:lpstr>
      <vt:lpstr>Quotes  Activity</vt:lpstr>
      <vt:lpstr>Historical Understanding</vt:lpstr>
      <vt:lpstr>History as a humanizing agent</vt:lpstr>
      <vt:lpstr>History as a humanizing agent</vt:lpstr>
      <vt:lpstr>History as a humanizing agent</vt:lpstr>
      <vt:lpstr>History as a humanizing agent</vt:lpstr>
      <vt:lpstr>History as mystery/inquiry</vt:lpstr>
      <vt:lpstr>Historical investigation</vt:lpstr>
      <vt:lpstr>Historical investigation</vt:lpstr>
    </vt:vector>
  </TitlesOfParts>
  <Manager/>
  <Company>Animation Factory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on the wall design template</dc:title>
  <dc:subject/>
  <dc:creator>Animation Factory</dc:creator>
  <cp:keywords/>
  <dc:description/>
  <cp:lastModifiedBy>Matthew I Doran</cp:lastModifiedBy>
  <cp:revision>19</cp:revision>
  <cp:lastPrinted>1601-01-01T00:00:00Z</cp:lastPrinted>
  <dcterms:created xsi:type="dcterms:W3CDTF">1601-01-01T00:00:00Z</dcterms:created>
  <dcterms:modified xsi:type="dcterms:W3CDTF">2013-03-25T13:46:55Z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ugNumber">
    <vt:lpwstr>457897L</vt:lpwstr>
  </property>
  <property fmtid="{D5CDD505-2E9C-101B-9397-08002B2CF9AE}" pid="3" name="TPInstallLocation">
    <vt:lpwstr>{Document Themes}</vt:lpwstr>
  </property>
  <property fmtid="{D5CDD505-2E9C-101B-9397-08002B2CF9AE}" pid="4" name="PrimaryImageGen">
    <vt:lpwstr>1</vt:lpwstr>
  </property>
  <property fmtid="{D5CDD505-2E9C-101B-9397-08002B2CF9AE}" pid="5" name="display_urn:schemas-microsoft-com:office:office#APAuthor">
    <vt:lpwstr>REDMOND\cynvey</vt:lpwstr>
  </property>
  <property fmtid="{D5CDD505-2E9C-101B-9397-08002B2CF9AE}" pid="6" name="APAuthor">
    <vt:lpwstr>191</vt:lpwstr>
  </property>
  <property fmtid="{D5CDD505-2E9C-101B-9397-08002B2CF9AE}" pid="7" name="Milestone">
    <vt:lpwstr>Continuous</vt:lpwstr>
  </property>
  <property fmtid="{D5CDD505-2E9C-101B-9397-08002B2CF9AE}" pid="8" name="TPAppVersion">
    <vt:lpwstr>11</vt:lpwstr>
  </property>
  <property fmtid="{D5CDD505-2E9C-101B-9397-08002B2CF9AE}" pid="9" name="TPCommandLine">
    <vt:lpwstr>{PP} {FilePath}</vt:lpwstr>
  </property>
  <property fmtid="{D5CDD505-2E9C-101B-9397-08002B2CF9AE}" pid="10" name="IsSearchable">
    <vt:lpwstr>0</vt:lpwstr>
  </property>
  <property fmtid="{D5CDD505-2E9C-101B-9397-08002B2CF9AE}" pid="11" name="NumericId">
    <vt:lpwstr>-1.00000000000000</vt:lpwstr>
  </property>
  <property fmtid="{D5CDD505-2E9C-101B-9397-08002B2CF9AE}" pid="12" name="PublishTargets">
    <vt:lpwstr>OfficeOnline</vt:lpwstr>
  </property>
  <property fmtid="{D5CDD505-2E9C-101B-9397-08002B2CF9AE}" pid="13" name="TPLaunchHelpLinkType">
    <vt:lpwstr>Template</vt:lpwstr>
  </property>
  <property fmtid="{D5CDD505-2E9C-101B-9397-08002B2CF9AE}" pid="14" name="TPFriendlyName">
    <vt:lpwstr>Writing on the wall design template</vt:lpwstr>
  </property>
  <property fmtid="{D5CDD505-2E9C-101B-9397-08002B2CF9AE}" pid="15" name="display_urn:schemas-microsoft-com:office:office#APEditor">
    <vt:lpwstr>REDMOND\v-luannv</vt:lpwstr>
  </property>
  <property fmtid="{D5CDD505-2E9C-101B-9397-08002B2CF9AE}" pid="16" name="APEditor">
    <vt:lpwstr>92</vt:lpwstr>
  </property>
  <property fmtid="{D5CDD505-2E9C-101B-9397-08002B2CF9AE}" pid="17" name="Provider">
    <vt:lpwstr>EY001077968</vt:lpwstr>
  </property>
  <property fmtid="{D5CDD505-2E9C-101B-9397-08002B2CF9AE}" pid="18" name="SourceTitle">
    <vt:lpwstr>Writing on the wall design template</vt:lpwstr>
  </property>
  <property fmtid="{D5CDD505-2E9C-101B-9397-08002B2CF9AE}" pid="19" name="TPApplication">
    <vt:lpwstr>PowerPoint</vt:lpwstr>
  </property>
  <property fmtid="{D5CDD505-2E9C-101B-9397-08002B2CF9AE}" pid="20" name="TPLaunchHelpLink">
    <vt:lpwstr/>
  </property>
  <property fmtid="{D5CDD505-2E9C-101B-9397-08002B2CF9AE}" pid="21" name="TemplateType">
    <vt:lpwstr>Presentations</vt:lpwstr>
  </property>
  <property fmtid="{D5CDD505-2E9C-101B-9397-08002B2CF9AE}" pid="22" name="OpenTemplate">
    <vt:lpwstr>1</vt:lpwstr>
  </property>
  <property fmtid="{D5CDD505-2E9C-101B-9397-08002B2CF9AE}" pid="23" name="UACurrentWords">
    <vt:lpwstr>0</vt:lpwstr>
  </property>
  <property fmtid="{D5CDD505-2E9C-101B-9397-08002B2CF9AE}" pid="24" name="UALocRecommendation">
    <vt:lpwstr>Localize</vt:lpwstr>
  </property>
  <property fmtid="{D5CDD505-2E9C-101B-9397-08002B2CF9AE}" pid="25" name="Applications">
    <vt:lpwstr>65;#Microsoft Office PowerPoint 2007;#66;#PowerPoint - Design Templt 2003;#182;#Office XP;#64;#PowerPoint 2003;#67;#PowerPoint - Design Templt 12;#184;#Office 2000;#79;#Template 12</vt:lpwstr>
  </property>
  <property fmtid="{D5CDD505-2E9C-101B-9397-08002B2CF9AE}" pid="26" name="TemplateStatus">
    <vt:lpwstr>Complete</vt:lpwstr>
  </property>
  <property fmtid="{D5CDD505-2E9C-101B-9397-08002B2CF9AE}" pid="27" name="ContentTypeId">
    <vt:lpwstr>0x0101006025706CF4CD034688BEBAE97A2E701D020200C3831ACA17D8814887A164412888521E</vt:lpwstr>
  </property>
  <property fmtid="{D5CDD505-2E9C-101B-9397-08002B2CF9AE}" pid="28" name="IsDeleted">
    <vt:lpwstr>0</vt:lpwstr>
  </property>
  <property fmtid="{D5CDD505-2E9C-101B-9397-08002B2CF9AE}" pid="29" name="ShowIn">
    <vt:lpwstr>Show everywhere</vt:lpwstr>
  </property>
  <property fmtid="{D5CDD505-2E9C-101B-9397-08002B2CF9AE}" pid="30" name="UANotes">
    <vt:lpwstr>June 2003 retrofit. 457897L</vt:lpwstr>
  </property>
  <property fmtid="{D5CDD505-2E9C-101B-9397-08002B2CF9AE}" pid="31" name="PublishStatusLookup">
    <vt:lpwstr>258312</vt:lpwstr>
  </property>
  <property fmtid="{D5CDD505-2E9C-101B-9397-08002B2CF9AE}" pid="32" name="TPComponent">
    <vt:lpwstr>PPTFiles</vt:lpwstr>
  </property>
  <property fmtid="{D5CDD505-2E9C-101B-9397-08002B2CF9AE}" pid="33" name="TPNamespace">
    <vt:lpwstr>POWERPNT</vt:lpwstr>
  </property>
  <property fmtid="{D5CDD505-2E9C-101B-9397-08002B2CF9AE}" pid="34" name="TPClientViewer">
    <vt:lpwstr>Microsoft Office PowerPoint</vt:lpwstr>
  </property>
  <property fmtid="{D5CDD505-2E9C-101B-9397-08002B2CF9AE}" pid="35" name="APTrustLevel">
    <vt:lpwstr>1.00000000000000</vt:lpwstr>
  </property>
  <property fmtid="{D5CDD505-2E9C-101B-9397-08002B2CF9AE}" pid="36" name="TrustLevel">
    <vt:lpwstr>Microsoft Managed Content</vt:lpwstr>
  </property>
  <property fmtid="{D5CDD505-2E9C-101B-9397-08002B2CF9AE}" pid="37" name="Content Type">
    <vt:lpwstr>OOFile</vt:lpwstr>
  </property>
</Properties>
</file>