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6" r:id="rId6"/>
    <p:sldId id="276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9" r:id="rId15"/>
    <p:sldId id="270" r:id="rId16"/>
    <p:sldId id="268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3001B-2812-4472-BC72-16355A933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9146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80498-7A3C-4161-97BF-91FC59A21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9231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0498-7A3C-4161-97BF-91FC59A210D3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9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A9FD-CB60-4C7B-B7C7-2A49E50BE184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6CDE-FFAD-4F73-BCE8-BE171B098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A9FD-CB60-4C7B-B7C7-2A49E50BE184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6CDE-FFAD-4F73-BCE8-BE171B098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A9FD-CB60-4C7B-B7C7-2A49E50BE184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6CDE-FFAD-4F73-BCE8-BE171B0980D9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A9FD-CB60-4C7B-B7C7-2A49E50BE184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6CDE-FFAD-4F73-BCE8-BE171B0980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A9FD-CB60-4C7B-B7C7-2A49E50BE184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6CDE-FFAD-4F73-BCE8-BE171B098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A9FD-CB60-4C7B-B7C7-2A49E50BE184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6CDE-FFAD-4F73-BCE8-BE171B0980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A9FD-CB60-4C7B-B7C7-2A49E50BE184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6CDE-FFAD-4F73-BCE8-BE171B098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A9FD-CB60-4C7B-B7C7-2A49E50BE184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6CDE-FFAD-4F73-BCE8-BE171B098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A9FD-CB60-4C7B-B7C7-2A49E50BE184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6CDE-FFAD-4F73-BCE8-BE171B098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A9FD-CB60-4C7B-B7C7-2A49E50BE184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6CDE-FFAD-4F73-BCE8-BE171B0980D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A9FD-CB60-4C7B-B7C7-2A49E50BE184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6CDE-FFAD-4F73-BCE8-BE171B0980D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04A9FD-CB60-4C7B-B7C7-2A49E50BE184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3CA6CDE-FFAD-4F73-BCE8-BE171B0980D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hs.ucla.edu/Standards/historical-thinking-standards-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://www.halfbakedsoftware.com/quandary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ivics.org/games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mindmeister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hs.ucla.edu/Standards/historical-thinking-standards-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7" Type="http://schemas.openxmlformats.org/officeDocument/2006/relationships/image" Target="../media/image12.png"/><Relationship Id="rId2" Type="http://schemas.openxmlformats.org/officeDocument/2006/relationships/hyperlink" Target="http://docsteach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iCivics%20%20%20Free%20Lesson%20Plans%20and%20Games%20for%20Learning%20Civics.wmv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www.icivics.org/draftingboar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hs.ucla.edu/Standards/historical-thinking-standards-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tmp"/><Relationship Id="rId2" Type="http://schemas.openxmlformats.org/officeDocument/2006/relationships/hyperlink" Target="http://goanimat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ripgenerator.com/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toondoo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nationalgeographic.com/education/geoliteracy/?ar_a=1" TargetMode="External"/><Relationship Id="rId2" Type="http://schemas.openxmlformats.org/officeDocument/2006/relationships/hyperlink" Target="What%20is%20Geo-literacy%20%20-%20National%20Geographic%20Education.wm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hyperlink" Target="http://padle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mp"/><Relationship Id="rId4" Type="http://schemas.openxmlformats.org/officeDocument/2006/relationships/hyperlink" Target="http://scribblemaps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fiedlerteach.8e2c0@m.evernote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hs.ucla.edu/Standards/historical-thinking-standards-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histro.com/" TargetMode="External"/><Relationship Id="rId2" Type="http://schemas.openxmlformats.org/officeDocument/2006/relationships/hyperlink" Target="prohibition_per1_10.AVI.wm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timetoast.com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780108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Thinking Skills through Web Tools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930400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Studies Professional  Development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March 2013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 Fiedler, K-8 Social Studies Coordinator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Doran, HS Social Studies Coordinator</a:t>
            </a:r>
          </a:p>
        </p:txBody>
      </p:sp>
    </p:spTree>
    <p:extLst>
      <p:ext uri="{BB962C8B-B14F-4D97-AF65-F5344CB8AC3E}">
        <p14:creationId xmlns:p14="http://schemas.microsoft.com/office/powerpoint/2010/main" val="1782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675467"/>
            <a:ext cx="8610599" cy="3450696"/>
          </a:xfrm>
        </p:spPr>
        <p:txBody>
          <a:bodyPr>
            <a:noAutofit/>
          </a:bodyPr>
          <a:lstStyle/>
          <a:p>
            <a:r>
              <a:rPr lang="en-US" sz="2000" dirty="0"/>
              <a:t>Issue-centered analysis and decision-making activities place students </a:t>
            </a:r>
            <a:r>
              <a:rPr lang="en-US" sz="2000" dirty="0" smtClean="0"/>
              <a:t>at </a:t>
            </a:r>
            <a:r>
              <a:rPr lang="en-US" sz="2000" dirty="0"/>
              <a:t>the center of historical dilemmas and problems faced at critical moments in the past and the </a:t>
            </a:r>
            <a:r>
              <a:rPr lang="en-US" sz="2000" dirty="0" smtClean="0"/>
              <a:t>near-present – personal involvement in the events</a:t>
            </a:r>
          </a:p>
          <a:p>
            <a:r>
              <a:rPr lang="en-US" sz="2000" dirty="0" smtClean="0"/>
              <a:t>Issue Analysis involves: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dentifying </a:t>
            </a:r>
            <a:r>
              <a:rPr lang="en-US" sz="2000" dirty="0"/>
              <a:t>the issues or problems of the </a:t>
            </a:r>
            <a:r>
              <a:rPr lang="en-US" sz="2000" dirty="0" smtClean="0"/>
              <a:t>time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nalyzing </a:t>
            </a:r>
            <a:r>
              <a:rPr lang="en-US" sz="2000" dirty="0"/>
              <a:t>the alternatives available to those on the </a:t>
            </a:r>
            <a:r>
              <a:rPr lang="en-US" sz="2000" dirty="0" smtClean="0"/>
              <a:t>scene</a:t>
            </a:r>
          </a:p>
          <a:p>
            <a:pPr lvl="1"/>
            <a:r>
              <a:rPr lang="en-US" sz="2000" dirty="0" smtClean="0"/>
              <a:t>Evaluating </a:t>
            </a:r>
            <a:r>
              <a:rPr lang="en-US" sz="2000" dirty="0"/>
              <a:t>the consequences that might have followed those options for action that were not </a:t>
            </a:r>
            <a:r>
              <a:rPr lang="en-US" sz="2000" dirty="0" smtClean="0"/>
              <a:t>chosen</a:t>
            </a:r>
          </a:p>
          <a:p>
            <a:pPr lvl="1"/>
            <a:r>
              <a:rPr lang="en-US" sz="2000" dirty="0" smtClean="0"/>
              <a:t>Formulating a position or course of action on an issue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romote </a:t>
            </a:r>
            <a:r>
              <a:rPr lang="en-US" sz="2000" dirty="0"/>
              <a:t>capacities vital to a democratic </a:t>
            </a:r>
            <a:r>
              <a:rPr lang="en-US" sz="2000" dirty="0" smtClean="0"/>
              <a:t>citizenry </a:t>
            </a:r>
          </a:p>
          <a:p>
            <a:r>
              <a:rPr lang="en-US" sz="2000" dirty="0" smtClean="0"/>
              <a:t>Morals, values, and ethical thinking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Analysis &amp; Decision-Making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57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Adapted from the National Center for History in the Schools </a:t>
            </a:r>
            <a:r>
              <a:rPr lang="en-US" sz="1200" dirty="0" smtClean="0">
                <a:hlinkClick r:id="rId2"/>
              </a:rPr>
              <a:t>http://www.nchs.ucla.edu/Standards/historical-thinking-standards-1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856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590876"/>
            <a:ext cx="8610599" cy="3450696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Examining Your Standards</a:t>
            </a:r>
            <a:endParaRPr lang="en-US" sz="3600" dirty="0" smtClean="0"/>
          </a:p>
          <a:p>
            <a:pPr lvl="1"/>
            <a:r>
              <a:rPr lang="en-US" sz="2800" dirty="0" smtClean="0"/>
              <a:t>Look at the Common Core Standards and Ohio’s New Learning Standards for Social Studies.  </a:t>
            </a:r>
          </a:p>
          <a:p>
            <a:pPr lvl="2"/>
            <a:r>
              <a:rPr lang="en-US" sz="2400" dirty="0" smtClean="0"/>
              <a:t>Which standards relate to the category </a:t>
            </a:r>
            <a:r>
              <a:rPr lang="en-US" sz="2400" dirty="0"/>
              <a:t>of Issues Analysis </a:t>
            </a:r>
            <a:r>
              <a:rPr lang="en-US" sz="2400" dirty="0" smtClean="0"/>
              <a:t>&amp; Decision-Making?</a:t>
            </a:r>
          </a:p>
          <a:p>
            <a:pPr lvl="3"/>
            <a:r>
              <a:rPr lang="en-US" sz="1800" dirty="0" smtClean="0"/>
              <a:t>Highlight in </a:t>
            </a:r>
            <a:r>
              <a:rPr lang="en-US" sz="1800" b="1" dirty="0" smtClean="0">
                <a:solidFill>
                  <a:srgbClr val="0070C0"/>
                </a:solidFill>
              </a:rPr>
              <a:t>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Analysis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Decision-Making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10893"/>
            <a:ext cx="2916616" cy="103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75317"/>
            <a:ext cx="3357091" cy="7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675467"/>
            <a:ext cx="8610599" cy="3450696"/>
          </a:xfrm>
        </p:spPr>
        <p:txBody>
          <a:bodyPr/>
          <a:lstStyle/>
          <a:p>
            <a:r>
              <a:rPr lang="en-US" dirty="0" smtClean="0"/>
              <a:t>Web Tools</a:t>
            </a:r>
          </a:p>
          <a:p>
            <a:pPr lvl="1"/>
            <a:r>
              <a:rPr lang="en-US" dirty="0" smtClean="0"/>
              <a:t>Quandary</a:t>
            </a:r>
          </a:p>
          <a:p>
            <a:pPr lvl="1"/>
            <a:r>
              <a:rPr lang="en-US" dirty="0" err="1" smtClean="0"/>
              <a:t>MindMeister</a:t>
            </a:r>
            <a:endParaRPr lang="en-US" dirty="0" smtClean="0"/>
          </a:p>
          <a:p>
            <a:pPr lvl="1"/>
            <a:r>
              <a:rPr lang="en-US" dirty="0" smtClean="0"/>
              <a:t>iCivics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Analysis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Decision-Making</a:t>
            </a:r>
            <a:endParaRPr lang="en-US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5232" r="871" b="11272"/>
          <a:stretch/>
        </p:blipFill>
        <p:spPr bwMode="auto">
          <a:xfrm>
            <a:off x="3189950" y="3059229"/>
            <a:ext cx="2362200" cy="53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059229"/>
            <a:ext cx="2752726" cy="490284"/>
          </a:xfrm>
          <a:prstGeom prst="rect">
            <a:avLst/>
          </a:prstGeom>
        </p:spPr>
      </p:pic>
      <p:pic>
        <p:nvPicPr>
          <p:cNvPr id="3076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64" y="3946071"/>
            <a:ext cx="1524000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5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675467"/>
            <a:ext cx="8610599" cy="3450696"/>
          </a:xfrm>
        </p:spPr>
        <p:txBody>
          <a:bodyPr>
            <a:noAutofit/>
          </a:bodyPr>
          <a:lstStyle/>
          <a:p>
            <a:r>
              <a:rPr lang="en-US" sz="2000" dirty="0" smtClean="0"/>
              <a:t>Doing history –  </a:t>
            </a:r>
            <a:r>
              <a:rPr lang="en-US" sz="2000" dirty="0"/>
              <a:t>Historical inquiry proceeds with the formulation of a problem or set of questions worth </a:t>
            </a:r>
            <a:r>
              <a:rPr lang="en-US" sz="2000" dirty="0" smtClean="0"/>
              <a:t>pursuing </a:t>
            </a:r>
          </a:p>
          <a:p>
            <a:pPr lvl="1"/>
            <a:r>
              <a:rPr lang="en-US" sz="1800" dirty="0" smtClean="0"/>
              <a:t>Written history </a:t>
            </a:r>
            <a:r>
              <a:rPr lang="en-US" sz="1800" dirty="0"/>
              <a:t>is a human </a:t>
            </a:r>
            <a:r>
              <a:rPr lang="en-US" sz="1800" dirty="0" smtClean="0"/>
              <a:t>construction—many </a:t>
            </a:r>
            <a:r>
              <a:rPr lang="en-US" sz="1800" dirty="0"/>
              <a:t>judgments about the past are tentative and </a:t>
            </a:r>
            <a:r>
              <a:rPr lang="en-US" sz="1800" dirty="0" smtClean="0"/>
              <a:t>arguable</a:t>
            </a:r>
          </a:p>
          <a:p>
            <a:pPr lvl="1"/>
            <a:r>
              <a:rPr lang="en-US" sz="1800" dirty="0" smtClean="0"/>
              <a:t>On </a:t>
            </a:r>
            <a:r>
              <a:rPr lang="en-US" sz="1800" dirty="0"/>
              <a:t>the other hand, careful research can resolve cloudy issues from the past and can overturn previous arguments and theses. </a:t>
            </a:r>
            <a:endParaRPr lang="en-US" sz="1800" dirty="0" smtClean="0"/>
          </a:p>
          <a:p>
            <a:pPr lvl="1"/>
            <a:r>
              <a:rPr lang="en-US" sz="1800" dirty="0" smtClean="0"/>
              <a:t>Historians </a:t>
            </a:r>
            <a:r>
              <a:rPr lang="en-US" sz="1800" dirty="0"/>
              <a:t>are continuously reinterpreting the </a:t>
            </a:r>
            <a:r>
              <a:rPr lang="en-US" sz="1800" dirty="0" smtClean="0"/>
              <a:t>past; new </a:t>
            </a:r>
            <a:r>
              <a:rPr lang="en-US" sz="1800" dirty="0"/>
              <a:t>interpretations emerge not only from uncovering new evidence but from rethinking old </a:t>
            </a:r>
            <a:r>
              <a:rPr lang="en-US" sz="1800" dirty="0" smtClean="0"/>
              <a:t>evidence</a:t>
            </a:r>
          </a:p>
          <a:p>
            <a:r>
              <a:rPr lang="en-US" sz="2000" dirty="0" smtClean="0"/>
              <a:t>Doing History involves</a:t>
            </a:r>
          </a:p>
          <a:p>
            <a:pPr lvl="1"/>
            <a:r>
              <a:rPr lang="en-US" sz="1800" dirty="0" smtClean="0"/>
              <a:t>Formulating historical questions</a:t>
            </a:r>
          </a:p>
          <a:p>
            <a:pPr lvl="1"/>
            <a:r>
              <a:rPr lang="en-US" sz="1800" dirty="0" smtClean="0"/>
              <a:t>Obtaining </a:t>
            </a:r>
            <a:r>
              <a:rPr lang="en-US" sz="1800" dirty="0"/>
              <a:t>data from a variety of </a:t>
            </a:r>
            <a:r>
              <a:rPr lang="en-US" sz="1800" dirty="0" smtClean="0"/>
              <a:t>sources and analyzing its credibility</a:t>
            </a:r>
          </a:p>
          <a:p>
            <a:pPr lvl="1"/>
            <a:r>
              <a:rPr lang="en-US" sz="1800" dirty="0" smtClean="0"/>
              <a:t>Supporting interpretations with historical evidence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Arguments &amp; Evidence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57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Adapted from the National Center for History in the Schools </a:t>
            </a:r>
            <a:r>
              <a:rPr lang="en-US" sz="1200" dirty="0" smtClean="0">
                <a:hlinkClick r:id="rId2"/>
              </a:rPr>
              <a:t>http://www.nchs.ucla.edu/Standards/historical-thinking-standards-1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67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590876"/>
            <a:ext cx="8610599" cy="3450696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Examining Your Standards</a:t>
            </a:r>
            <a:endParaRPr lang="en-US" sz="3600" dirty="0" smtClean="0"/>
          </a:p>
          <a:p>
            <a:pPr lvl="1"/>
            <a:r>
              <a:rPr lang="en-US" sz="2800" dirty="0" smtClean="0"/>
              <a:t>Look at the Common Core Standards and Ohio’s New Learning Standards for Social Studies.  </a:t>
            </a:r>
          </a:p>
          <a:p>
            <a:pPr lvl="2"/>
            <a:r>
              <a:rPr lang="en-US" sz="2400" dirty="0" smtClean="0"/>
              <a:t>Which standards relate to the category </a:t>
            </a:r>
            <a:r>
              <a:rPr lang="en-US" sz="2400" dirty="0"/>
              <a:t>of </a:t>
            </a:r>
            <a:r>
              <a:rPr lang="en-US" sz="2400" dirty="0" smtClean="0"/>
              <a:t>Arguments &amp; Evidence?</a:t>
            </a:r>
          </a:p>
          <a:p>
            <a:pPr lvl="3"/>
            <a:r>
              <a:rPr lang="en-US" sz="1800" dirty="0" smtClean="0"/>
              <a:t>Highlight in </a:t>
            </a:r>
            <a:r>
              <a:rPr lang="en-US" sz="1800" b="1" dirty="0" smtClean="0">
                <a:solidFill>
                  <a:srgbClr val="009900"/>
                </a:solidFill>
              </a:rPr>
              <a:t>GREEN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Arguments &amp; Evidence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10893"/>
            <a:ext cx="2916616" cy="103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75317"/>
            <a:ext cx="3357091" cy="7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6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675467"/>
            <a:ext cx="8610599" cy="3450696"/>
          </a:xfrm>
        </p:spPr>
        <p:txBody>
          <a:bodyPr/>
          <a:lstStyle/>
          <a:p>
            <a:r>
              <a:rPr lang="en-US" dirty="0" smtClean="0"/>
              <a:t>Web Tools</a:t>
            </a:r>
          </a:p>
          <a:p>
            <a:pPr lvl="1"/>
            <a:r>
              <a:rPr lang="en-US" dirty="0" smtClean="0"/>
              <a:t>DocsTeach</a:t>
            </a:r>
          </a:p>
          <a:p>
            <a:pPr lvl="1"/>
            <a:r>
              <a:rPr lang="en-US" dirty="0" smtClean="0"/>
              <a:t>iCivics - Drafting Board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Arguments &amp; Evidence</a:t>
            </a:r>
            <a:endParaRPr lang="en-US" dirty="0"/>
          </a:p>
        </p:txBody>
      </p:sp>
      <p:pic>
        <p:nvPicPr>
          <p:cNvPr id="5" name="Picture 4" descr="DocsTeach - Windows Internet Explorer provided by Columbus City Schools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12540" r="68059" b="78254"/>
          <a:stretch/>
        </p:blipFill>
        <p:spPr>
          <a:xfrm>
            <a:off x="4114800" y="2971800"/>
            <a:ext cx="2153682" cy="816430"/>
          </a:xfrm>
          <a:prstGeom prst="rect">
            <a:avLst/>
          </a:prstGeom>
        </p:spPr>
      </p:pic>
      <p:pic>
        <p:nvPicPr>
          <p:cNvPr id="4098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71" y="3788230"/>
            <a:ext cx="152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56936"/>
            <a:ext cx="4133442" cy="48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29200" y="428959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96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675466"/>
            <a:ext cx="8686799" cy="41063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</a:t>
            </a:r>
            <a:r>
              <a:rPr lang="en-US" dirty="0" smtClean="0"/>
              <a:t>ommon problem - compulsion </a:t>
            </a:r>
            <a:r>
              <a:rPr lang="en-US" dirty="0"/>
              <a:t>students feel to find the one right </a:t>
            </a:r>
            <a:r>
              <a:rPr lang="en-US" dirty="0" smtClean="0"/>
              <a:t>answer or one </a:t>
            </a:r>
            <a:r>
              <a:rPr lang="en-US" dirty="0"/>
              <a:t>authoritative </a:t>
            </a:r>
            <a:r>
              <a:rPr lang="en-US" dirty="0" smtClean="0"/>
              <a:t>interpretation</a:t>
            </a:r>
          </a:p>
          <a:p>
            <a:pPr lvl="1"/>
            <a:r>
              <a:rPr lang="en-US" dirty="0" smtClean="0"/>
              <a:t>Textbooks often present history as </a:t>
            </a:r>
            <a:r>
              <a:rPr lang="en-US" dirty="0"/>
              <a:t>a succession of facts marching straight to a settled </a:t>
            </a:r>
            <a:r>
              <a:rPr lang="en-US" dirty="0" smtClean="0"/>
              <a:t>outcome</a:t>
            </a:r>
          </a:p>
          <a:p>
            <a:pPr lvl="1"/>
            <a:r>
              <a:rPr lang="en-US" dirty="0" smtClean="0"/>
              <a:t>Historians </a:t>
            </a:r>
            <a:r>
              <a:rPr lang="en-US" dirty="0"/>
              <a:t>may differ on the facts they incorporate in </a:t>
            </a:r>
            <a:r>
              <a:rPr lang="en-US" dirty="0" smtClean="0"/>
              <a:t>their </a:t>
            </a:r>
            <a:r>
              <a:rPr lang="en-US" dirty="0"/>
              <a:t>narratives and </a:t>
            </a:r>
            <a:r>
              <a:rPr lang="en-US" dirty="0" smtClean="0"/>
              <a:t>on </a:t>
            </a:r>
            <a:r>
              <a:rPr lang="en-US" dirty="0"/>
              <a:t>how those facts are to be </a:t>
            </a:r>
            <a:r>
              <a:rPr lang="en-US" dirty="0" smtClean="0"/>
              <a:t>interpreted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istory </a:t>
            </a:r>
            <a:r>
              <a:rPr lang="en-US" dirty="0"/>
              <a:t>is a dialogue among historians, not only about what happened but about why and how events </a:t>
            </a:r>
            <a:r>
              <a:rPr lang="en-US" dirty="0" smtClean="0"/>
              <a:t>unfolded</a:t>
            </a:r>
          </a:p>
          <a:p>
            <a:pPr lvl="1"/>
            <a:r>
              <a:rPr lang="en-US" dirty="0" smtClean="0"/>
              <a:t>Analyzing perspectives and bias involves:</a:t>
            </a:r>
          </a:p>
          <a:p>
            <a:pPr lvl="2"/>
            <a:r>
              <a:rPr lang="en-US" dirty="0" smtClean="0"/>
              <a:t>Comparing differing sets of ideas and perspectives of various people of the past</a:t>
            </a:r>
          </a:p>
          <a:p>
            <a:pPr lvl="2"/>
            <a:r>
              <a:rPr lang="en-US" dirty="0" smtClean="0"/>
              <a:t>Comparing competing historical narratives</a:t>
            </a:r>
          </a:p>
          <a:p>
            <a:pPr lvl="2"/>
            <a:r>
              <a:rPr lang="en-US" dirty="0" smtClean="0"/>
              <a:t>Distinguishing between unsupported opinions and informed hypotheses</a:t>
            </a:r>
          </a:p>
          <a:p>
            <a:pPr lvl="2"/>
            <a:r>
              <a:rPr lang="en-US" dirty="0" smtClean="0"/>
              <a:t>Holding interpretations of history as tentative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Perspectives &amp; Bias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57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Adapted from the National Center for History in the Schools </a:t>
            </a:r>
            <a:r>
              <a:rPr lang="en-US" sz="1200" dirty="0" smtClean="0">
                <a:hlinkClick r:id="rId2"/>
              </a:rPr>
              <a:t>http://www.nchs.ucla.edu/Standards/historical-thinking-standards-1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043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590876"/>
            <a:ext cx="8610599" cy="3450696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Examining Your Standards</a:t>
            </a:r>
            <a:endParaRPr lang="en-US" sz="3600" dirty="0" smtClean="0"/>
          </a:p>
          <a:p>
            <a:pPr lvl="1"/>
            <a:r>
              <a:rPr lang="en-US" sz="2800" dirty="0" smtClean="0"/>
              <a:t>Look at the Common Core Standards and Ohio’s New Learning Standards for Social Studies.  </a:t>
            </a:r>
          </a:p>
          <a:p>
            <a:pPr lvl="2"/>
            <a:r>
              <a:rPr lang="en-US" sz="2400" dirty="0" smtClean="0"/>
              <a:t>Which standards relate to the category </a:t>
            </a:r>
            <a:r>
              <a:rPr lang="en-US" sz="2400" dirty="0"/>
              <a:t>of </a:t>
            </a:r>
            <a:r>
              <a:rPr lang="en-US" sz="2400" dirty="0" smtClean="0"/>
              <a:t>Multiple Perspectives &amp; Bias</a:t>
            </a:r>
          </a:p>
          <a:p>
            <a:pPr lvl="3"/>
            <a:r>
              <a:rPr lang="en-US" sz="1800" dirty="0" smtClean="0"/>
              <a:t>Highlight in </a:t>
            </a:r>
            <a:r>
              <a:rPr lang="en-US" sz="1800" b="1" dirty="0" smtClean="0">
                <a:solidFill>
                  <a:srgbClr val="FF9900"/>
                </a:solidFill>
              </a:rPr>
              <a:t>ORANGE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Perspectives &amp; Bias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10893"/>
            <a:ext cx="2916616" cy="103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75317"/>
            <a:ext cx="3357091" cy="7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675467"/>
            <a:ext cx="8610599" cy="3450696"/>
          </a:xfrm>
        </p:spPr>
        <p:txBody>
          <a:bodyPr/>
          <a:lstStyle/>
          <a:p>
            <a:r>
              <a:rPr lang="en-US" dirty="0" smtClean="0"/>
              <a:t>Web Tools</a:t>
            </a:r>
          </a:p>
          <a:p>
            <a:pPr lvl="1"/>
            <a:r>
              <a:rPr lang="en-US" dirty="0" err="1" smtClean="0"/>
              <a:t>GoAnimate</a:t>
            </a:r>
            <a:endParaRPr lang="en-US" dirty="0" smtClean="0"/>
          </a:p>
          <a:p>
            <a:pPr lvl="1"/>
            <a:r>
              <a:rPr lang="en-US" dirty="0" smtClean="0"/>
              <a:t>Cartoon Creators</a:t>
            </a:r>
          </a:p>
          <a:p>
            <a:pPr marL="301943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301943" lvl="1" indent="0">
              <a:buNone/>
            </a:pPr>
            <a:endParaRPr lang="en-US" dirty="0" smtClean="0"/>
          </a:p>
          <a:p>
            <a:r>
              <a:rPr lang="en-US" sz="2000" i="1" dirty="0" smtClean="0"/>
              <a:t>Class Question: Why are Cartoon Creators in this category?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Perspectives &amp; Bias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96268"/>
            <a:ext cx="2124075" cy="400050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37510"/>
            <a:ext cx="1619250" cy="676275"/>
          </a:xfrm>
          <a:prstGeom prst="rect">
            <a:avLst/>
          </a:prstGeom>
        </p:spPr>
      </p:pic>
      <p:pic>
        <p:nvPicPr>
          <p:cNvPr id="8" name="Picture 7" descr="Stripgenerator.com - Comic Creating Community - Windows Internet Explorer provided by Columbus City Schools">
            <a:hlinkClick r:id="rId6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13175" r="77853" b="78162"/>
          <a:stretch/>
        </p:blipFill>
        <p:spPr>
          <a:xfrm>
            <a:off x="6781800" y="3516926"/>
            <a:ext cx="1143000" cy="9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675466"/>
            <a:ext cx="8610599" cy="3953933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 action="ppaction://hlinkfile"/>
              </a:rPr>
              <a:t>Geo-literacy</a:t>
            </a:r>
            <a:r>
              <a:rPr lang="en-US" dirty="0"/>
              <a:t> is the ability to use geographic understanding and geographic reasoning to make decisions. </a:t>
            </a:r>
            <a:endParaRPr lang="en-US" dirty="0" smtClean="0"/>
          </a:p>
          <a:p>
            <a:pPr lvl="1"/>
            <a:r>
              <a:rPr lang="en-US" dirty="0" smtClean="0"/>
              <a:t>Whether </a:t>
            </a:r>
            <a:r>
              <a:rPr lang="en-US" dirty="0"/>
              <a:t>we are making decisions about where to live, what precautions to take for natural hazards, or how to set up a manufacturing supply chain, we are all called upon to make decisions that require geo-literacy throughout our </a:t>
            </a:r>
            <a:r>
              <a:rPr lang="en-US" dirty="0" smtClean="0"/>
              <a:t>lives</a:t>
            </a:r>
          </a:p>
          <a:p>
            <a:pPr lvl="1"/>
            <a:r>
              <a:rPr lang="en-US" dirty="0" smtClean="0"/>
              <a:t>Geo-literacy involves </a:t>
            </a:r>
          </a:p>
          <a:p>
            <a:pPr lvl="2"/>
            <a:r>
              <a:rPr lang="en-US" dirty="0" smtClean="0"/>
              <a:t>understanding </a:t>
            </a:r>
            <a:r>
              <a:rPr lang="en-US" dirty="0"/>
              <a:t>human and natural </a:t>
            </a:r>
            <a:r>
              <a:rPr lang="en-US" dirty="0" smtClean="0"/>
              <a:t>systems</a:t>
            </a:r>
          </a:p>
          <a:p>
            <a:pPr lvl="2"/>
            <a:r>
              <a:rPr lang="en-US" dirty="0" smtClean="0"/>
              <a:t>geographic reasoning</a:t>
            </a:r>
          </a:p>
          <a:p>
            <a:pPr lvl="2"/>
            <a:r>
              <a:rPr lang="en-US" dirty="0" smtClean="0"/>
              <a:t>systematic decision-making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 &amp; Geoliteracy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57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Adapted from National Geographic Education</a:t>
            </a:r>
            <a:endParaRPr lang="en-US" sz="1200" dirty="0" smtClean="0">
              <a:hlinkClick r:id="rId3"/>
            </a:endParaRPr>
          </a:p>
          <a:p>
            <a:r>
              <a:rPr lang="en-US" sz="1200" dirty="0" smtClean="0">
                <a:hlinkClick r:id="rId3"/>
              </a:rPr>
              <a:t>http://education.nationalgeographic.com/education/geoliteracy/?ar_a=1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37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75467"/>
            <a:ext cx="8610599" cy="3450696"/>
          </a:xfrm>
        </p:spPr>
        <p:txBody>
          <a:bodyPr/>
          <a:lstStyle/>
          <a:p>
            <a:r>
              <a:rPr lang="en-US" dirty="0" smtClean="0"/>
              <a:t>Welcome!</a:t>
            </a:r>
          </a:p>
          <a:p>
            <a:r>
              <a:rPr lang="en-US" dirty="0" smtClean="0"/>
              <a:t>Overview of the Day</a:t>
            </a:r>
          </a:p>
          <a:p>
            <a:r>
              <a:rPr lang="en-US" dirty="0" smtClean="0"/>
              <a:t>Introductions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School</a:t>
            </a:r>
          </a:p>
          <a:p>
            <a:pPr lvl="1"/>
            <a:r>
              <a:rPr lang="en-US" dirty="0" smtClean="0"/>
              <a:t>Grade Level</a:t>
            </a:r>
          </a:p>
          <a:p>
            <a:pPr lvl="1"/>
            <a:r>
              <a:rPr lang="en-US" dirty="0" smtClean="0"/>
              <a:t>Favorite Web Tool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60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590876"/>
            <a:ext cx="8610599" cy="3450696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Examining Your Standards</a:t>
            </a:r>
            <a:endParaRPr lang="en-US" sz="3600" dirty="0" smtClean="0"/>
          </a:p>
          <a:p>
            <a:pPr lvl="1"/>
            <a:r>
              <a:rPr lang="en-US" sz="2800" dirty="0" smtClean="0"/>
              <a:t>Look at the Common Core Standards and Ohio’s New Learning Standards for Social Studies.  </a:t>
            </a:r>
          </a:p>
          <a:p>
            <a:pPr lvl="2"/>
            <a:r>
              <a:rPr lang="en-US" sz="2400" dirty="0" smtClean="0"/>
              <a:t>Which standards relate to the category </a:t>
            </a:r>
            <a:r>
              <a:rPr lang="en-US" sz="2400" dirty="0"/>
              <a:t>of </a:t>
            </a:r>
            <a:r>
              <a:rPr lang="en-US" sz="2400" dirty="0" smtClean="0"/>
              <a:t>Mapping &amp; Geoliteracy</a:t>
            </a:r>
          </a:p>
          <a:p>
            <a:pPr lvl="3"/>
            <a:r>
              <a:rPr lang="en-US" sz="1800" dirty="0" smtClean="0"/>
              <a:t>Highlight in </a:t>
            </a:r>
            <a:r>
              <a:rPr lang="en-US" sz="1800" b="1" dirty="0" smtClean="0">
                <a:solidFill>
                  <a:srgbClr val="FFCC00"/>
                </a:solidFill>
              </a:rPr>
              <a:t>YELLOW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 &amp; Geoliteracy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10893"/>
            <a:ext cx="2916616" cy="103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75317"/>
            <a:ext cx="3357091" cy="7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1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675467"/>
            <a:ext cx="8610599" cy="3450696"/>
          </a:xfrm>
        </p:spPr>
        <p:txBody>
          <a:bodyPr/>
          <a:lstStyle/>
          <a:p>
            <a:r>
              <a:rPr lang="en-US" dirty="0" smtClean="0"/>
              <a:t>Web Tools</a:t>
            </a:r>
          </a:p>
          <a:p>
            <a:pPr lvl="1"/>
            <a:r>
              <a:rPr lang="en-US" dirty="0" smtClean="0"/>
              <a:t>Wall Wisher/</a:t>
            </a:r>
            <a:r>
              <a:rPr lang="en-US" dirty="0" err="1" smtClean="0"/>
              <a:t>Padlet</a:t>
            </a:r>
            <a:endParaRPr lang="en-US" dirty="0" smtClean="0"/>
          </a:p>
          <a:p>
            <a:pPr lvl="1"/>
            <a:r>
              <a:rPr lang="en-US" dirty="0" smtClean="0"/>
              <a:t>Scribble Maps</a:t>
            </a:r>
          </a:p>
          <a:p>
            <a:pPr marL="301943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301943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 &amp; Geoliteracy</a:t>
            </a:r>
            <a:endParaRPr lang="en-US" dirty="0"/>
          </a:p>
        </p:txBody>
      </p:sp>
      <p:pic>
        <p:nvPicPr>
          <p:cNvPr id="6" name="Picture 5" descr="Paper for the Web | Padlet (Wallwisher) - Windows Internet Explorer provided by Columbus City Schools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2" t="14286" r="33975" b="62063"/>
          <a:stretch/>
        </p:blipFill>
        <p:spPr>
          <a:xfrm>
            <a:off x="3886200" y="2895600"/>
            <a:ext cx="2275114" cy="1389312"/>
          </a:xfrm>
          <a:prstGeom prst="rect">
            <a:avLst/>
          </a:prstGeom>
        </p:spPr>
      </p:pic>
      <p:pic>
        <p:nvPicPr>
          <p:cNvPr id="9" name="Picture 8" descr="Scribble Maps - Draw on google maps with scribblings and more! - Windows Internet Explorer provided by Columbus City Schools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3" t="21527" r="22211" b="66409"/>
          <a:stretch/>
        </p:blipFill>
        <p:spPr>
          <a:xfrm>
            <a:off x="6400801" y="3176600"/>
            <a:ext cx="2383970" cy="7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675466"/>
            <a:ext cx="8610600" cy="40301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one of the tools from this session (or another web tool) to create an original product/activity that requires students to use historical thinking skills</a:t>
            </a:r>
          </a:p>
          <a:p>
            <a:r>
              <a:rPr lang="en-US" dirty="0" smtClean="0"/>
              <a:t>Posting Directions</a:t>
            </a:r>
          </a:p>
          <a:p>
            <a:pPr lvl="1"/>
            <a:r>
              <a:rPr lang="en-US" dirty="0"/>
              <a:t>Open your email (the sent address does not appear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The “To” address should be:  </a:t>
            </a:r>
            <a:r>
              <a:rPr lang="en-US" u="sng" dirty="0">
                <a:hlinkClick r:id="rId2"/>
              </a:rPr>
              <a:t>fiedlerteach.8e2c0@m.evernote.com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 the subject line, type the name of your lesson or activity followed by “@webtoolsandhistoricalthinking” (no quotations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Type </a:t>
            </a:r>
            <a:r>
              <a:rPr lang="en-US" dirty="0" smtClean="0"/>
              <a:t>activity </a:t>
            </a:r>
            <a:r>
              <a:rPr lang="en-US" dirty="0"/>
              <a:t>descriptions in the body of the </a:t>
            </a:r>
            <a:r>
              <a:rPr lang="en-US" dirty="0" smtClean="0"/>
              <a:t>email</a:t>
            </a:r>
            <a:endParaRPr lang="en-US" dirty="0"/>
          </a:p>
          <a:p>
            <a:pPr lvl="1"/>
            <a:r>
              <a:rPr lang="en-US" dirty="0"/>
              <a:t>Attach any files to the email as you normally </a:t>
            </a:r>
            <a:r>
              <a:rPr lang="en-US" dirty="0" smtClean="0"/>
              <a:t>would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Your Own Product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365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675467"/>
            <a:ext cx="8610599" cy="3450696"/>
          </a:xfrm>
        </p:spPr>
        <p:txBody>
          <a:bodyPr/>
          <a:lstStyle/>
          <a:p>
            <a:r>
              <a:rPr lang="en-US" dirty="0" smtClean="0"/>
              <a:t>Develop strategies for teaching Common Core State Standards and Ohio’s Historical Thinking Standards</a:t>
            </a:r>
          </a:p>
          <a:p>
            <a:r>
              <a:rPr lang="en-US" dirty="0" smtClean="0"/>
              <a:t>Utilize web tools to enhance teaching and learning of historical thinking skills</a:t>
            </a:r>
          </a:p>
          <a:p>
            <a:r>
              <a:rPr lang="en-US" dirty="0" smtClean="0"/>
              <a:t>Create an original web-generated product that incorporates historical thinking skills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Goals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8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675467"/>
            <a:ext cx="8610599" cy="34506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Categories</a:t>
            </a:r>
          </a:p>
          <a:p>
            <a:pPr lvl="1"/>
            <a:r>
              <a:rPr lang="en-US" sz="2400" dirty="0" smtClean="0"/>
              <a:t>Chronology &amp; Causation</a:t>
            </a:r>
          </a:p>
          <a:p>
            <a:pPr lvl="1"/>
            <a:r>
              <a:rPr lang="en-US" sz="2400" dirty="0" smtClean="0"/>
              <a:t>Issues Analysis &amp; Decision-Making</a:t>
            </a:r>
          </a:p>
          <a:p>
            <a:pPr lvl="1"/>
            <a:r>
              <a:rPr lang="en-US" sz="2400" dirty="0" smtClean="0"/>
              <a:t>Arguments &amp; Evidence</a:t>
            </a:r>
          </a:p>
          <a:p>
            <a:pPr lvl="1"/>
            <a:r>
              <a:rPr lang="en-US" sz="2400" dirty="0" smtClean="0"/>
              <a:t>Multiple Perspectives &amp; Bias</a:t>
            </a:r>
          </a:p>
          <a:p>
            <a:pPr lvl="1"/>
            <a:r>
              <a:rPr lang="en-US" sz="2400" dirty="0" smtClean="0"/>
              <a:t>Mapping &amp; Geoliteracy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Thinking Skills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6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675467"/>
            <a:ext cx="8610599" cy="34506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Types</a:t>
            </a:r>
          </a:p>
          <a:p>
            <a:pPr lvl="1"/>
            <a:r>
              <a:rPr lang="en-US" sz="2400" dirty="0" smtClean="0"/>
              <a:t>Open-Source – Teachers and Students can use to generate online products</a:t>
            </a:r>
          </a:p>
          <a:p>
            <a:pPr lvl="1"/>
            <a:r>
              <a:rPr lang="en-US" sz="2400" dirty="0" smtClean="0"/>
              <a:t>Software (Freeware) – Teachers can download to create a student activity</a:t>
            </a:r>
          </a:p>
          <a:p>
            <a:pPr lvl="1"/>
            <a:r>
              <a:rPr lang="en-US" sz="2400" dirty="0" smtClean="0"/>
              <a:t>Computer-Generated – Pre-built </a:t>
            </a:r>
            <a:r>
              <a:rPr lang="en-US" sz="2400" dirty="0" err="1" smtClean="0"/>
              <a:t>interactives</a:t>
            </a:r>
            <a:r>
              <a:rPr lang="en-US" sz="2400" dirty="0" smtClean="0"/>
              <a:t> for teacher and student use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Tools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7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2675467"/>
            <a:ext cx="3429000" cy="3450696"/>
          </a:xfrm>
        </p:spPr>
        <p:txBody>
          <a:bodyPr/>
          <a:lstStyle/>
          <a:p>
            <a:r>
              <a:rPr lang="en-US" dirty="0" smtClean="0"/>
              <a:t>NCSS Position Statement on Technology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Tools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4232" r="4286" b="6601"/>
          <a:stretch/>
        </p:blipFill>
        <p:spPr bwMode="auto">
          <a:xfrm>
            <a:off x="2514600" y="2645229"/>
            <a:ext cx="6327634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5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590800"/>
            <a:ext cx="8610599" cy="3450696"/>
          </a:xfrm>
        </p:spPr>
        <p:txBody>
          <a:bodyPr>
            <a:noAutofit/>
          </a:bodyPr>
          <a:lstStyle/>
          <a:p>
            <a:r>
              <a:rPr lang="en-US" sz="2000" dirty="0"/>
              <a:t>Chronological thinking is at the heart of historical </a:t>
            </a:r>
            <a:r>
              <a:rPr lang="en-US" sz="2000" dirty="0" smtClean="0"/>
              <a:t>reasoning </a:t>
            </a:r>
          </a:p>
          <a:p>
            <a:pPr lvl="1"/>
            <a:r>
              <a:rPr lang="en-US" sz="2000" dirty="0" smtClean="0"/>
              <a:t>Without </a:t>
            </a:r>
            <a:r>
              <a:rPr lang="en-US" sz="2000" dirty="0"/>
              <a:t>a strong sense of </a:t>
            </a:r>
            <a:r>
              <a:rPr lang="en-US" sz="2000" dirty="0" smtClean="0"/>
              <a:t>chronology—of </a:t>
            </a:r>
            <a:r>
              <a:rPr lang="en-US" sz="2000" dirty="0"/>
              <a:t>when events occurred and in what temporal </a:t>
            </a:r>
            <a:r>
              <a:rPr lang="en-US" sz="2000" dirty="0" smtClean="0"/>
              <a:t>order—it </a:t>
            </a:r>
            <a:r>
              <a:rPr lang="en-US" sz="2000" dirty="0"/>
              <a:t>is impossible for students to examine relationships among those events or to explain historical </a:t>
            </a:r>
            <a:r>
              <a:rPr lang="en-US" sz="2000" dirty="0" smtClean="0"/>
              <a:t>causality</a:t>
            </a:r>
          </a:p>
          <a:p>
            <a:pPr lvl="1"/>
            <a:r>
              <a:rPr lang="en-US" sz="2000" dirty="0" smtClean="0"/>
              <a:t>Importance of historical narratives – events unfolding over time</a:t>
            </a:r>
          </a:p>
          <a:p>
            <a:pPr lvl="1"/>
            <a:r>
              <a:rPr lang="en-US" sz="2000" dirty="0" smtClean="0"/>
              <a:t>Thinking Chronologically involves:</a:t>
            </a:r>
          </a:p>
          <a:p>
            <a:pPr lvl="2"/>
            <a:r>
              <a:rPr lang="en-US" dirty="0" smtClean="0"/>
              <a:t>Distinguishing between past, present, and future time</a:t>
            </a:r>
          </a:p>
          <a:p>
            <a:pPr lvl="2"/>
            <a:r>
              <a:rPr lang="en-US" dirty="0" smtClean="0"/>
              <a:t>Establishing temporal order</a:t>
            </a:r>
          </a:p>
          <a:p>
            <a:pPr lvl="2"/>
            <a:r>
              <a:rPr lang="en-US" dirty="0" smtClean="0"/>
              <a:t>Measuring and calculating time</a:t>
            </a:r>
          </a:p>
          <a:p>
            <a:pPr lvl="2"/>
            <a:r>
              <a:rPr lang="en-US" dirty="0" smtClean="0"/>
              <a:t>Interpreting data in time lines and creating times</a:t>
            </a:r>
          </a:p>
          <a:p>
            <a:pPr lvl="2"/>
            <a:r>
              <a:rPr lang="en-US" dirty="0" smtClean="0"/>
              <a:t>Explaining cause and effect relationships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Chronology &amp; Causation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57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Adapted from the National Center for History in the Schools </a:t>
            </a:r>
            <a:r>
              <a:rPr lang="en-US" sz="1200" dirty="0" smtClean="0">
                <a:hlinkClick r:id="rId2"/>
              </a:rPr>
              <a:t>http://www.nchs.ucla.edu/Standards/historical-thinking-standards-1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859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579990"/>
            <a:ext cx="8610599" cy="3450696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Examining Your Standards</a:t>
            </a:r>
            <a:endParaRPr lang="en-US" sz="3600" dirty="0" smtClean="0"/>
          </a:p>
          <a:p>
            <a:pPr lvl="1"/>
            <a:r>
              <a:rPr lang="en-US" sz="2800" dirty="0" smtClean="0"/>
              <a:t>Look at the Common Core Standards and Ohio’s New Learning Standards for Social Studies.  </a:t>
            </a:r>
          </a:p>
          <a:p>
            <a:pPr lvl="2"/>
            <a:r>
              <a:rPr lang="en-US" sz="2400" dirty="0" smtClean="0"/>
              <a:t>Which standards relate to the category of Chronology &amp; Causation? </a:t>
            </a:r>
            <a:endParaRPr lang="en-US" sz="2800" dirty="0"/>
          </a:p>
          <a:p>
            <a:pPr lvl="3"/>
            <a:r>
              <a:rPr lang="en-US" sz="2000" dirty="0" smtClean="0"/>
              <a:t>Highlight in </a:t>
            </a:r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PINK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Chronology &amp; Causation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10893"/>
            <a:ext cx="2916616" cy="103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75317"/>
            <a:ext cx="3357091" cy="7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675467"/>
            <a:ext cx="8610599" cy="3450696"/>
          </a:xfrm>
        </p:spPr>
        <p:txBody>
          <a:bodyPr/>
          <a:lstStyle/>
          <a:p>
            <a:r>
              <a:rPr lang="en-US" dirty="0" smtClean="0"/>
              <a:t>Web Tools</a:t>
            </a:r>
          </a:p>
          <a:p>
            <a:pPr lvl="1"/>
            <a:r>
              <a:rPr lang="en-US" dirty="0" smtClean="0"/>
              <a:t>My Histro</a:t>
            </a:r>
          </a:p>
          <a:p>
            <a:pPr lvl="1"/>
            <a:r>
              <a:rPr lang="en-US" dirty="0" err="1" smtClean="0"/>
              <a:t>TimeToast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Bonus: </a:t>
            </a:r>
            <a:r>
              <a:rPr lang="en-US" dirty="0" smtClean="0">
                <a:hlinkClick r:id="rId2" action="ppaction://hlinkfile"/>
              </a:rPr>
              <a:t>The Drawing Board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Chronology &amp; Causation</a:t>
            </a:r>
            <a:endParaRPr lang="en-US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8961"/>
            <a:ext cx="2057400" cy="6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159593"/>
            <a:ext cx="2219325" cy="5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4">
      <a:dk1>
        <a:srgbClr val="0C0C0C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39302B"/>
      </a:accent2>
      <a:accent3>
        <a:srgbClr val="151516"/>
      </a:accent3>
      <a:accent4>
        <a:srgbClr val="808DA9"/>
      </a:accent4>
      <a:accent5>
        <a:srgbClr val="424E5B"/>
      </a:accent5>
      <a:accent6>
        <a:srgbClr val="730E00"/>
      </a:accent6>
      <a:hlink>
        <a:srgbClr val="21272D"/>
      </a:hlink>
      <a:folHlink>
        <a:srgbClr val="21272D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487</TotalTime>
  <Words>956</Words>
  <Application>Microsoft Office PowerPoint</Application>
  <PresentationFormat>On-screen Show (4:3)</PresentationFormat>
  <Paragraphs>146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Waveform</vt:lpstr>
      <vt:lpstr>Historical Thinking Skills through Web Tools</vt:lpstr>
      <vt:lpstr>Introduction</vt:lpstr>
      <vt:lpstr>Workshop Goals</vt:lpstr>
      <vt:lpstr>Historical Thinking Skills</vt:lpstr>
      <vt:lpstr>Web Tools</vt:lpstr>
      <vt:lpstr>Web Tools</vt:lpstr>
      <vt:lpstr>Chronology &amp; Causation</vt:lpstr>
      <vt:lpstr>Chronology &amp; Causation</vt:lpstr>
      <vt:lpstr>Chronology &amp; Causation</vt:lpstr>
      <vt:lpstr>Issues Analysis &amp; Decision-Making</vt:lpstr>
      <vt:lpstr>Issues Analysis &amp; Decision-Making</vt:lpstr>
      <vt:lpstr>Issues Analysis &amp; Decision-Making</vt:lpstr>
      <vt:lpstr>Arguments &amp; Evidence</vt:lpstr>
      <vt:lpstr>Arguments &amp; Evidence</vt:lpstr>
      <vt:lpstr>Arguments &amp; Evidence</vt:lpstr>
      <vt:lpstr>Multiple Perspectives &amp; Bias</vt:lpstr>
      <vt:lpstr>Multiple Perspectives &amp; Bias</vt:lpstr>
      <vt:lpstr>Multiple Perspectives &amp; Bias</vt:lpstr>
      <vt:lpstr>Mapping &amp; Geoliteracy</vt:lpstr>
      <vt:lpstr>Mapping &amp; Geoliteracy</vt:lpstr>
      <vt:lpstr>Mapping &amp; Geoliteracy</vt:lpstr>
      <vt:lpstr>Creating Your Own Product</vt:lpstr>
    </vt:vector>
  </TitlesOfParts>
  <Company>Columbus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I Doran</dc:creator>
  <cp:lastModifiedBy>Matthew I Doran</cp:lastModifiedBy>
  <cp:revision>29</cp:revision>
  <cp:lastPrinted>2013-03-22T19:41:39Z</cp:lastPrinted>
  <dcterms:created xsi:type="dcterms:W3CDTF">2013-03-22T12:24:01Z</dcterms:created>
  <dcterms:modified xsi:type="dcterms:W3CDTF">2013-03-23T03:47:58Z</dcterms:modified>
</cp:coreProperties>
</file>